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0"/>
  </p:notesMasterIdLst>
  <p:sldIdLst>
    <p:sldId id="256" r:id="rId5"/>
    <p:sldId id="386" r:id="rId6"/>
    <p:sldId id="509" r:id="rId7"/>
    <p:sldId id="516" r:id="rId8"/>
    <p:sldId id="517" r:id="rId9"/>
    <p:sldId id="387" r:id="rId10"/>
    <p:sldId id="388" r:id="rId11"/>
    <p:sldId id="389" r:id="rId12"/>
    <p:sldId id="402" r:id="rId13"/>
    <p:sldId id="413" r:id="rId14"/>
    <p:sldId id="419" r:id="rId15"/>
    <p:sldId id="417" r:id="rId16"/>
    <p:sldId id="394" r:id="rId17"/>
    <p:sldId id="403" r:id="rId18"/>
    <p:sldId id="406" r:id="rId19"/>
    <p:sldId id="404" r:id="rId20"/>
    <p:sldId id="407" r:id="rId21"/>
    <p:sldId id="408" r:id="rId22"/>
    <p:sldId id="409" r:id="rId23"/>
    <p:sldId id="410" r:id="rId24"/>
    <p:sldId id="412" r:id="rId25"/>
    <p:sldId id="400" r:id="rId26"/>
    <p:sldId id="411" r:id="rId27"/>
    <p:sldId id="423" r:id="rId28"/>
    <p:sldId id="532" r:id="rId29"/>
    <p:sldId id="398" r:id="rId30"/>
    <p:sldId id="424" r:id="rId31"/>
    <p:sldId id="396" r:id="rId32"/>
    <p:sldId id="399" r:id="rId33"/>
    <p:sldId id="401" r:id="rId34"/>
    <p:sldId id="422" r:id="rId35"/>
    <p:sldId id="414" r:id="rId36"/>
    <p:sldId id="418" r:id="rId37"/>
    <p:sldId id="425" r:id="rId38"/>
    <p:sldId id="263" r:id="rId3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elle Ibrahim" initials="NI" lastIdx="8" clrIdx="0">
    <p:extLst>
      <p:ext uri="{19B8F6BF-5375-455C-9EA6-DF929625EA0E}">
        <p15:presenceInfo xmlns:p15="http://schemas.microsoft.com/office/powerpoint/2012/main" userId="c898572536fa48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7"/>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47" autoAdjust="0"/>
    <p:restoredTop sz="94643"/>
  </p:normalViewPr>
  <p:slideViewPr>
    <p:cSldViewPr snapToGrid="0" snapToObjects="1">
      <p:cViewPr varScale="1">
        <p:scale>
          <a:sx n="118" d="100"/>
          <a:sy n="118" d="100"/>
        </p:scale>
        <p:origin x="180" y="108"/>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8396A-1F0A-4774-B8FE-C07FE4636A65}" type="datetimeFigureOut">
              <a:rPr lang="en-US" smtClean="0"/>
              <a:t>4/7/2020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BD007-FD5F-44AB-887D-F160FB49A0B4}" type="slidenum">
              <a:rPr lang="en-US" smtClean="0"/>
              <a:t>‹#›</a:t>
            </a:fld>
            <a:endParaRPr lang="en-US"/>
          </a:p>
        </p:txBody>
      </p:sp>
    </p:spTree>
    <p:extLst>
      <p:ext uri="{BB962C8B-B14F-4D97-AF65-F5344CB8AC3E}">
        <p14:creationId xmlns:p14="http://schemas.microsoft.com/office/powerpoint/2010/main" val="27143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BD007-FD5F-44AB-887D-F160FB49A0B4}" type="slidenum">
              <a:rPr lang="en-US" smtClean="0"/>
              <a:t>8</a:t>
            </a:fld>
            <a:endParaRPr lang="en-US"/>
          </a:p>
        </p:txBody>
      </p:sp>
    </p:spTree>
    <p:extLst>
      <p:ext uri="{BB962C8B-B14F-4D97-AF65-F5344CB8AC3E}">
        <p14:creationId xmlns:p14="http://schemas.microsoft.com/office/powerpoint/2010/main" val="3231698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4/7/2020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0.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0.png"/><Relationship Id="rId4" Type="http://schemas.openxmlformats.org/officeDocument/2006/relationships/image" Target="../media/image230.png"/></Relationships>
</file>

<file path=ppt/slides/_rels/slide23.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3.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0.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Deep Learning</a:t>
            </a:r>
          </a:p>
        </p:txBody>
      </p:sp>
      <p:sp>
        <p:nvSpPr>
          <p:cNvPr id="3" name="Subtitle 2"/>
          <p:cNvSpPr>
            <a:spLocks noGrp="1"/>
          </p:cNvSpPr>
          <p:nvPr>
            <p:ph type="subTitle" idx="1"/>
          </p:nvPr>
        </p:nvSpPr>
        <p:spPr/>
        <p:txBody>
          <a:bodyPr>
            <a:normAutofit/>
          </a:bodyPr>
          <a:lstStyle/>
          <a:p>
            <a:endParaRPr lang="en-CA" sz="1200" dirty="0"/>
          </a:p>
          <a:p>
            <a:endParaRPr lang="en-CA" sz="1200" dirty="0"/>
          </a:p>
          <a:p>
            <a:r>
              <a:rPr lang="en-CA" sz="2000" dirty="0"/>
              <a:t>Week 8  </a:t>
            </a:r>
            <a:endParaRPr lang="en-US" sz="20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lnSpcReduction="10000"/>
          </a:bodyPr>
          <a:lstStyle/>
          <a:p>
            <a:pPr>
              <a:buFont typeface="+mj-lt"/>
              <a:buAutoNum type="arabicPeriod"/>
            </a:pPr>
            <a:r>
              <a:rPr lang="en-CA" sz="1400" dirty="0"/>
              <a:t>Vanilla mode of processing without RNN, from fixed-sized input to fixed-sized output (e.g. image classification).</a:t>
            </a:r>
          </a:p>
          <a:p>
            <a:pPr>
              <a:buFont typeface="+mj-lt"/>
              <a:buAutoNum type="arabicPeriod"/>
            </a:pPr>
            <a:endParaRPr lang="en-CA" sz="1400" dirty="0"/>
          </a:p>
          <a:p>
            <a:pPr>
              <a:buFont typeface="+mj-lt"/>
              <a:buAutoNum type="arabicPeriod"/>
            </a:pPr>
            <a:r>
              <a:rPr lang="en-CA" sz="1400" dirty="0"/>
              <a:t>Sequence output (e.g. image captioning takes an image and outputs a sentence of words).</a:t>
            </a:r>
          </a:p>
          <a:p>
            <a:pPr>
              <a:buFont typeface="+mj-lt"/>
              <a:buAutoNum type="arabicPeriod"/>
            </a:pPr>
            <a:endParaRPr lang="en-CA" sz="1400" dirty="0"/>
          </a:p>
          <a:p>
            <a:pPr>
              <a:buFont typeface="+mj-lt"/>
              <a:buAutoNum type="arabicPeriod"/>
            </a:pPr>
            <a:r>
              <a:rPr lang="en-CA" sz="1400" dirty="0"/>
              <a:t>Sequence input (e.g. sentiment analysis where a given sentence is classified as expressing positive or negative sentiment). </a:t>
            </a:r>
          </a:p>
          <a:p>
            <a:pPr>
              <a:buFont typeface="+mj-lt"/>
              <a:buAutoNum type="arabicPeriod"/>
            </a:pPr>
            <a:endParaRPr lang="en-CA" sz="1400" dirty="0"/>
          </a:p>
          <a:p>
            <a:pPr>
              <a:buFont typeface="+mj-lt"/>
              <a:buAutoNum type="arabicPeriod"/>
            </a:pPr>
            <a:r>
              <a:rPr lang="en-CA" sz="1400" dirty="0"/>
              <a:t>Sequence input and sequence output (e.g. Machine Translation: an RNN reads a sentence in English and then outputs a sentence in French).</a:t>
            </a:r>
          </a:p>
          <a:p>
            <a:pPr>
              <a:buFont typeface="+mj-lt"/>
              <a:buAutoNum type="arabicPeriod"/>
            </a:pPr>
            <a:endParaRPr lang="en-CA" sz="1400" dirty="0"/>
          </a:p>
          <a:p>
            <a:pPr>
              <a:buFont typeface="+mj-lt"/>
              <a:buAutoNum type="arabicPeriod"/>
            </a:pPr>
            <a:r>
              <a:rPr lang="en-CA" sz="1400" dirty="0"/>
              <a:t>Synced sequence input and output (e.g. video classification where we wish to label each frame of the video). </a:t>
            </a:r>
            <a:endParaRPr lang="en-US" sz="1400" dirty="0"/>
          </a:p>
        </p:txBody>
      </p:sp>
    </p:spTree>
    <p:extLst>
      <p:ext uri="{BB962C8B-B14F-4D97-AF65-F5344CB8AC3E}">
        <p14:creationId xmlns:p14="http://schemas.microsoft.com/office/powerpoint/2010/main" val="426085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a:buFont typeface="+mj-lt"/>
              <a:buAutoNum type="arabicPeriod"/>
            </a:pPr>
            <a:r>
              <a:rPr lang="en-CA" sz="1400" dirty="0"/>
              <a:t>Sequence input (e.g. sentiment analysis where a given sentence is classified as expressing positive or negative sentiment). </a:t>
            </a:r>
          </a:p>
        </p:txBody>
      </p:sp>
      <p:pic>
        <p:nvPicPr>
          <p:cNvPr id="7" name="Picture 6">
            <a:extLst>
              <a:ext uri="{FF2B5EF4-FFF2-40B4-BE49-F238E27FC236}">
                <a16:creationId xmlns:a16="http://schemas.microsoft.com/office/drawing/2014/main" id="{5EB3055D-8DAB-0A44-80EB-95BE071606B4}"/>
              </a:ext>
            </a:extLst>
          </p:cNvPr>
          <p:cNvPicPr>
            <a:picLocks noChangeAspect="1"/>
          </p:cNvPicPr>
          <p:nvPr/>
        </p:nvPicPr>
        <p:blipFill>
          <a:blip r:embed="rId2"/>
          <a:stretch>
            <a:fillRect/>
          </a:stretch>
        </p:blipFill>
        <p:spPr>
          <a:xfrm>
            <a:off x="2309864" y="2240848"/>
            <a:ext cx="5784112" cy="1817577"/>
          </a:xfrm>
          <a:prstGeom prst="rect">
            <a:avLst/>
          </a:prstGeom>
        </p:spPr>
      </p:pic>
    </p:spTree>
    <p:extLst>
      <p:ext uri="{BB962C8B-B14F-4D97-AF65-F5344CB8AC3E}">
        <p14:creationId xmlns:p14="http://schemas.microsoft.com/office/powerpoint/2010/main" val="3107171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a:buFont typeface="+mj-lt"/>
              <a:buAutoNum type="arabicPeriod"/>
            </a:pPr>
            <a:r>
              <a:rPr lang="en-CA" sz="1400" dirty="0"/>
              <a:t>Sequence input and sequence output (e.g. Machine Translation: an RNN reads a sentence in English and then outputs a sentence in French).</a:t>
            </a:r>
          </a:p>
          <a:p>
            <a:pPr>
              <a:buFont typeface="+mj-lt"/>
              <a:buAutoNum type="arabicPeriod"/>
            </a:pPr>
            <a:endParaRPr lang="en-CA" sz="1400" dirty="0"/>
          </a:p>
          <a:p>
            <a:pPr>
              <a:buFont typeface="+mj-lt"/>
              <a:buAutoNum type="arabicPeriod"/>
            </a:pPr>
            <a:r>
              <a:rPr lang="en-CA" sz="1400" dirty="0"/>
              <a:t>we can split the network into multiple RNNs, each of which specializes in one task. In this example, we would use an “encoder” network that reads in the English (blue) and a separate “decoder” network that reads in the French (orange):</a:t>
            </a:r>
            <a:endParaRPr lang="en-US" sz="1400" dirty="0"/>
          </a:p>
        </p:txBody>
      </p:sp>
      <p:pic>
        <p:nvPicPr>
          <p:cNvPr id="3" name="Picture 2">
            <a:extLst>
              <a:ext uri="{FF2B5EF4-FFF2-40B4-BE49-F238E27FC236}">
                <a16:creationId xmlns:a16="http://schemas.microsoft.com/office/drawing/2014/main" id="{8046053A-5D0F-964F-9FB3-6D28E0ED67D6}"/>
              </a:ext>
            </a:extLst>
          </p:cNvPr>
          <p:cNvPicPr>
            <a:picLocks noChangeAspect="1"/>
          </p:cNvPicPr>
          <p:nvPr/>
        </p:nvPicPr>
        <p:blipFill>
          <a:blip r:embed="rId2"/>
          <a:stretch>
            <a:fillRect/>
          </a:stretch>
        </p:blipFill>
        <p:spPr>
          <a:xfrm>
            <a:off x="2904704" y="2840219"/>
            <a:ext cx="4881968" cy="1776596"/>
          </a:xfrm>
          <a:prstGeom prst="rect">
            <a:avLst/>
          </a:prstGeom>
        </p:spPr>
      </p:pic>
    </p:spTree>
    <p:extLst>
      <p:ext uri="{BB962C8B-B14F-4D97-AF65-F5344CB8AC3E}">
        <p14:creationId xmlns:p14="http://schemas.microsoft.com/office/powerpoint/2010/main" val="296210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RNN limits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b="1" dirty="0"/>
              <a:t>Vanishing gradient</a:t>
            </a:r>
          </a:p>
          <a:p>
            <a:pPr lvl="1"/>
            <a:r>
              <a:rPr lang="en-US" sz="1400" dirty="0"/>
              <a:t>The vanishing gradient problem is when the gradient shrinks as it back propagates through time. </a:t>
            </a:r>
          </a:p>
          <a:p>
            <a:pPr lvl="1"/>
            <a:r>
              <a:rPr lang="en-US" sz="1400" dirty="0"/>
              <a:t>If a gradient value becomes extremely small, it doesn’t contribute too much learning</a:t>
            </a:r>
            <a:r>
              <a:rPr lang="en-US" dirty="0"/>
              <a:t>.</a:t>
            </a:r>
          </a:p>
          <a:p>
            <a:pPr marL="457200" lvl="1" indent="0">
              <a:buNone/>
            </a:pPr>
            <a:endParaRPr lang="en-US" dirty="0"/>
          </a:p>
          <a:p>
            <a:r>
              <a:rPr lang="en-US" b="1" dirty="0"/>
              <a:t>Short-term memory</a:t>
            </a:r>
          </a:p>
          <a:p>
            <a:pPr lvl="1"/>
            <a:r>
              <a:rPr lang="en-US" sz="1400" dirty="0"/>
              <a:t>If a sequence is long enough, they’ll have a hard time carrying information from earlier time steps to later ones. </a:t>
            </a:r>
          </a:p>
          <a:p>
            <a:pPr lvl="1"/>
            <a:r>
              <a:rPr lang="en-US" sz="1400" dirty="0"/>
              <a:t>So if you are trying to process a paragraph of text to do predictions, RNN’s may leave out important information from the beginning.</a:t>
            </a:r>
            <a:endParaRPr lang="en-CA" sz="1400" dirty="0"/>
          </a:p>
          <a:p>
            <a:pPr marL="0" indent="0">
              <a:buNone/>
            </a:pPr>
            <a:endParaRPr lang="en-US" dirty="0"/>
          </a:p>
        </p:txBody>
      </p:sp>
    </p:spTree>
    <p:extLst>
      <p:ext uri="{BB962C8B-B14F-4D97-AF65-F5344CB8AC3E}">
        <p14:creationId xmlns:p14="http://schemas.microsoft.com/office/powerpoint/2010/main" val="382682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LSTM</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sz="1400" dirty="0"/>
              <a:t>By manipulating few gates a recurrent network is able to remember what is needs and for what is no longer useful.</a:t>
            </a:r>
          </a:p>
          <a:p>
            <a:pPr marL="0" indent="0">
              <a:buNone/>
            </a:pPr>
            <a:endParaRPr lang="en-US" sz="1400" dirty="0"/>
          </a:p>
          <a:p>
            <a:r>
              <a:rPr lang="en-US" sz="1400" dirty="0"/>
              <a:t>The LSTM cells exist between the time steps in the network’s flow.</a:t>
            </a:r>
          </a:p>
          <a:p>
            <a:pPr marL="0" indent="0">
              <a:buNone/>
            </a:pPr>
            <a:endParaRPr lang="en-US" dirty="0"/>
          </a:p>
        </p:txBody>
      </p:sp>
      <p:grpSp>
        <p:nvGrpSpPr>
          <p:cNvPr id="12" name="Group 11">
            <a:extLst>
              <a:ext uri="{FF2B5EF4-FFF2-40B4-BE49-F238E27FC236}">
                <a16:creationId xmlns:a16="http://schemas.microsoft.com/office/drawing/2014/main" id="{0DA3597D-795A-6540-887F-0262B8A6D526}"/>
              </a:ext>
            </a:extLst>
          </p:cNvPr>
          <p:cNvGrpSpPr/>
          <p:nvPr/>
        </p:nvGrpSpPr>
        <p:grpSpPr>
          <a:xfrm>
            <a:off x="2594351" y="2418257"/>
            <a:ext cx="4766113" cy="2176366"/>
            <a:chOff x="2594351" y="2418257"/>
            <a:chExt cx="4766113" cy="2176366"/>
          </a:xfrm>
        </p:grpSpPr>
        <p:sp>
          <p:nvSpPr>
            <p:cNvPr id="27" name="Rectangle 26">
              <a:extLst>
                <a:ext uri="{FF2B5EF4-FFF2-40B4-BE49-F238E27FC236}">
                  <a16:creationId xmlns:a16="http://schemas.microsoft.com/office/drawing/2014/main" id="{010B8206-68C9-064D-A153-B410EDC0F8EB}"/>
                </a:ext>
              </a:extLst>
            </p:cNvPr>
            <p:cNvSpPr/>
            <p:nvPr/>
          </p:nvSpPr>
          <p:spPr>
            <a:xfrm>
              <a:off x="2594351" y="3286818"/>
              <a:ext cx="808075" cy="6073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RNN</a:t>
              </a:r>
            </a:p>
          </p:txBody>
        </p:sp>
        <p:sp>
          <p:nvSpPr>
            <p:cNvPr id="28" name="Rectangle 27">
              <a:extLst>
                <a:ext uri="{FF2B5EF4-FFF2-40B4-BE49-F238E27FC236}">
                  <a16:creationId xmlns:a16="http://schemas.microsoft.com/office/drawing/2014/main" id="{78807110-A283-7E4D-A28C-1B73969DD471}"/>
                </a:ext>
              </a:extLst>
            </p:cNvPr>
            <p:cNvSpPr/>
            <p:nvPr/>
          </p:nvSpPr>
          <p:spPr>
            <a:xfrm>
              <a:off x="4514891" y="3286815"/>
              <a:ext cx="808075" cy="6073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RNN</a:t>
              </a:r>
            </a:p>
          </p:txBody>
        </p:sp>
        <p:sp>
          <p:nvSpPr>
            <p:cNvPr id="29" name="Rectangle 28">
              <a:extLst>
                <a:ext uri="{FF2B5EF4-FFF2-40B4-BE49-F238E27FC236}">
                  <a16:creationId xmlns:a16="http://schemas.microsoft.com/office/drawing/2014/main" id="{DCE2EDA3-E39A-FD48-9B65-8D20D5909616}"/>
                </a:ext>
              </a:extLst>
            </p:cNvPr>
            <p:cNvSpPr/>
            <p:nvPr/>
          </p:nvSpPr>
          <p:spPr>
            <a:xfrm>
              <a:off x="6552389" y="3286816"/>
              <a:ext cx="808075" cy="6073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RNN</a:t>
              </a:r>
            </a:p>
          </p:txBody>
        </p:sp>
        <p:cxnSp>
          <p:nvCxnSpPr>
            <p:cNvPr id="30" name="Straight Arrow Connector 29">
              <a:extLst>
                <a:ext uri="{FF2B5EF4-FFF2-40B4-BE49-F238E27FC236}">
                  <a16:creationId xmlns:a16="http://schemas.microsoft.com/office/drawing/2014/main" id="{64D72E83-8DBD-9243-BD4F-F09EA6F79C62}"/>
                </a:ext>
              </a:extLst>
            </p:cNvPr>
            <p:cNvCxnSpPr>
              <a:stCxn id="27" idx="3"/>
              <a:endCxn id="28" idx="1"/>
            </p:cNvCxnSpPr>
            <p:nvPr/>
          </p:nvCxnSpPr>
          <p:spPr>
            <a:xfrm flipV="1">
              <a:off x="3402426" y="3590494"/>
              <a:ext cx="1112465" cy="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0AF650A-C1B5-FE42-8B7F-A179506F8866}"/>
                </a:ext>
              </a:extLst>
            </p:cNvPr>
            <p:cNvCxnSpPr>
              <a:stCxn id="28" idx="3"/>
              <a:endCxn id="29" idx="1"/>
            </p:cNvCxnSpPr>
            <p:nvPr/>
          </p:nvCxnSpPr>
          <p:spPr>
            <a:xfrm>
              <a:off x="5322966" y="3590494"/>
              <a:ext cx="12294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F100B469-AB7A-8D44-83DF-730CF3D449C9}"/>
                </a:ext>
              </a:extLst>
            </p:cNvPr>
            <p:cNvSpPr/>
            <p:nvPr/>
          </p:nvSpPr>
          <p:spPr>
            <a:xfrm>
              <a:off x="3420354" y="2744558"/>
              <a:ext cx="671209" cy="435935"/>
            </a:xfrm>
            <a:prstGeom prst="rect">
              <a:avLst/>
            </a:prstGeom>
            <a:solidFill>
              <a:srgbClr val="7030A0"/>
            </a:solidFill>
            <a:ln>
              <a:solidFill>
                <a:srgbClr val="7030A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LSTM</a:t>
              </a:r>
            </a:p>
          </p:txBody>
        </p:sp>
        <p:sp>
          <p:nvSpPr>
            <p:cNvPr id="33" name="Rectangle 32">
              <a:extLst>
                <a:ext uri="{FF2B5EF4-FFF2-40B4-BE49-F238E27FC236}">
                  <a16:creationId xmlns:a16="http://schemas.microsoft.com/office/drawing/2014/main" id="{CB91DE29-6D4D-514D-BDF5-A544DD65CB9E}"/>
                </a:ext>
              </a:extLst>
            </p:cNvPr>
            <p:cNvSpPr/>
            <p:nvPr/>
          </p:nvSpPr>
          <p:spPr>
            <a:xfrm>
              <a:off x="5335262" y="2744558"/>
              <a:ext cx="671209" cy="435935"/>
            </a:xfrm>
            <a:prstGeom prst="rect">
              <a:avLst/>
            </a:prstGeom>
            <a:solidFill>
              <a:srgbClr val="7030A0"/>
            </a:solidFill>
            <a:ln>
              <a:solidFill>
                <a:srgbClr val="7030A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LSTM</a:t>
              </a:r>
            </a:p>
          </p:txBody>
        </p:sp>
        <p:cxnSp>
          <p:nvCxnSpPr>
            <p:cNvPr id="34" name="Straight Arrow Connector 33">
              <a:extLst>
                <a:ext uri="{FF2B5EF4-FFF2-40B4-BE49-F238E27FC236}">
                  <a16:creationId xmlns:a16="http://schemas.microsoft.com/office/drawing/2014/main" id="{8A64BB9D-1466-FD44-8F14-86484AA7DA60}"/>
                </a:ext>
              </a:extLst>
            </p:cNvPr>
            <p:cNvCxnSpPr>
              <a:stCxn id="27" idx="0"/>
            </p:cNvCxnSpPr>
            <p:nvPr/>
          </p:nvCxnSpPr>
          <p:spPr>
            <a:xfrm flipH="1" flipV="1">
              <a:off x="2998388" y="2649502"/>
              <a:ext cx="1" cy="637316"/>
            </a:xfrm>
            <a:prstGeom prst="straightConnector1">
              <a:avLst/>
            </a:prstGeom>
            <a:ln>
              <a:solidFill>
                <a:srgbClr val="FFFF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1B6DB773-5931-1641-9FC6-22978FFDB22A}"/>
                </a:ext>
              </a:extLst>
            </p:cNvPr>
            <p:cNvCxnSpPr/>
            <p:nvPr/>
          </p:nvCxnSpPr>
          <p:spPr>
            <a:xfrm flipH="1" flipV="1">
              <a:off x="4927892" y="2649502"/>
              <a:ext cx="1" cy="637316"/>
            </a:xfrm>
            <a:prstGeom prst="straightConnector1">
              <a:avLst/>
            </a:prstGeom>
            <a:ln>
              <a:solidFill>
                <a:srgbClr val="FFFF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65EE18F-8FB5-5D4B-8227-2F0ABAAD6A1B}"/>
                </a:ext>
              </a:extLst>
            </p:cNvPr>
            <p:cNvCxnSpPr/>
            <p:nvPr/>
          </p:nvCxnSpPr>
          <p:spPr>
            <a:xfrm flipH="1" flipV="1">
              <a:off x="6974351" y="2649502"/>
              <a:ext cx="1" cy="637316"/>
            </a:xfrm>
            <a:prstGeom prst="straightConnector1">
              <a:avLst/>
            </a:prstGeom>
            <a:ln>
              <a:solidFill>
                <a:srgbClr val="FFFF0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C4189863-A84C-6143-BFBF-B5F193D95063}"/>
                </a:ext>
              </a:extLst>
            </p:cNvPr>
            <p:cNvCxnSpPr>
              <a:endCxn id="32" idx="1"/>
            </p:cNvCxnSpPr>
            <p:nvPr/>
          </p:nvCxnSpPr>
          <p:spPr>
            <a:xfrm>
              <a:off x="2998388" y="2962524"/>
              <a:ext cx="421966" cy="2"/>
            </a:xfrm>
            <a:prstGeom prst="straightConnector1">
              <a:avLst/>
            </a:prstGeom>
            <a:ln>
              <a:solidFill>
                <a:srgbClr val="FFFF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60F9D217-77A6-7146-B83B-0324ADAD5B99}"/>
                </a:ext>
              </a:extLst>
            </p:cNvPr>
            <p:cNvCxnSpPr/>
            <p:nvPr/>
          </p:nvCxnSpPr>
          <p:spPr>
            <a:xfrm>
              <a:off x="4901000" y="2960186"/>
              <a:ext cx="421966" cy="2"/>
            </a:xfrm>
            <a:prstGeom prst="straightConnector1">
              <a:avLst/>
            </a:prstGeom>
            <a:ln>
              <a:solidFill>
                <a:srgbClr val="FFFF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98953ACD-EB77-6C48-ADF7-1175E740CE2F}"/>
                </a:ext>
              </a:extLst>
            </p:cNvPr>
            <p:cNvCxnSpPr>
              <a:stCxn id="32" idx="3"/>
              <a:endCxn id="28" idx="1"/>
            </p:cNvCxnSpPr>
            <p:nvPr/>
          </p:nvCxnSpPr>
          <p:spPr>
            <a:xfrm>
              <a:off x="4091563" y="2962526"/>
              <a:ext cx="423328" cy="627968"/>
            </a:xfrm>
            <a:prstGeom prst="straightConnector1">
              <a:avLst/>
            </a:prstGeom>
            <a:ln>
              <a:solidFill>
                <a:srgbClr val="FFFF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BCC61ECD-F4AE-4E42-A07C-2B59196AB637}"/>
                </a:ext>
              </a:extLst>
            </p:cNvPr>
            <p:cNvCxnSpPr>
              <a:cxnSpLocks/>
              <a:endCxn id="29" idx="1"/>
            </p:cNvCxnSpPr>
            <p:nvPr/>
          </p:nvCxnSpPr>
          <p:spPr>
            <a:xfrm>
              <a:off x="6012103" y="2960186"/>
              <a:ext cx="540286" cy="630309"/>
            </a:xfrm>
            <a:prstGeom prst="straightConnector1">
              <a:avLst/>
            </a:prstGeom>
            <a:ln>
              <a:solidFill>
                <a:srgbClr val="FFFF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18851E1-950B-2247-B82A-3D597F153E2F}"/>
                </a:ext>
              </a:extLst>
            </p:cNvPr>
            <p:cNvCxnSpPr>
              <a:endCxn id="27" idx="2"/>
            </p:cNvCxnSpPr>
            <p:nvPr/>
          </p:nvCxnSpPr>
          <p:spPr>
            <a:xfrm flipV="1">
              <a:off x="2998388" y="3894175"/>
              <a:ext cx="1" cy="70044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251A3038-0AC8-3545-9248-6906FD968157}"/>
                </a:ext>
              </a:extLst>
            </p:cNvPr>
            <p:cNvCxnSpPr/>
            <p:nvPr/>
          </p:nvCxnSpPr>
          <p:spPr>
            <a:xfrm flipV="1">
              <a:off x="4981052" y="3894175"/>
              <a:ext cx="1" cy="700448"/>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2D5C424C-D1D5-3740-BD34-12E857C1495D}"/>
                </a:ext>
              </a:extLst>
            </p:cNvPr>
            <p:cNvCxnSpPr/>
            <p:nvPr/>
          </p:nvCxnSpPr>
          <p:spPr>
            <a:xfrm flipV="1">
              <a:off x="6974351" y="3894175"/>
              <a:ext cx="1" cy="700448"/>
            </a:xfrm>
            <a:prstGeom prst="straightConnector1">
              <a:avLst/>
            </a:prstGeom>
            <a:ln>
              <a:solidFill>
                <a:srgbClr val="7030A0"/>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435545B-8B68-644B-A5BA-28737A42D7E3}"/>
                </a:ext>
              </a:extLst>
            </p:cNvPr>
            <p:cNvCxnSpPr>
              <a:cxnSpLocks/>
              <a:endCxn id="32" idx="2"/>
            </p:cNvCxnSpPr>
            <p:nvPr/>
          </p:nvCxnSpPr>
          <p:spPr>
            <a:xfrm flipH="1" flipV="1">
              <a:off x="3755959" y="3180493"/>
              <a:ext cx="1225093" cy="1414130"/>
            </a:xfrm>
            <a:prstGeom prst="straightConnector1">
              <a:avLst/>
            </a:prstGeom>
            <a:ln>
              <a:solidFill>
                <a:srgbClr val="7030A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072736FE-9C27-B541-BEEF-5C263B69FC75}"/>
                </a:ext>
              </a:extLst>
            </p:cNvPr>
            <p:cNvCxnSpPr>
              <a:cxnSpLocks/>
              <a:endCxn id="33" idx="2"/>
            </p:cNvCxnSpPr>
            <p:nvPr/>
          </p:nvCxnSpPr>
          <p:spPr>
            <a:xfrm flipH="1" flipV="1">
              <a:off x="5670867" y="3180493"/>
              <a:ext cx="1297852" cy="1414130"/>
            </a:xfrm>
            <a:prstGeom prst="straightConnector1">
              <a:avLst/>
            </a:prstGeom>
            <a:ln>
              <a:solidFill>
                <a:srgbClr val="7030A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1C0666C1-4062-064F-941C-05CAE2BF4450}"/>
                </a:ext>
              </a:extLst>
            </p:cNvPr>
            <p:cNvSpPr txBox="1"/>
            <p:nvPr/>
          </p:nvSpPr>
          <p:spPr>
            <a:xfrm>
              <a:off x="2817637" y="2446843"/>
              <a:ext cx="413000" cy="276999"/>
            </a:xfrm>
            <a:prstGeom prst="rect">
              <a:avLst/>
            </a:prstGeom>
            <a:noFill/>
          </p:spPr>
          <p:txBody>
            <a:bodyPr wrap="square" rtlCol="0">
              <a:spAutoFit/>
            </a:bodyPr>
            <a:lstStyle/>
            <a:p>
              <a:r>
                <a:rPr lang="en-US" sz="1200" dirty="0"/>
                <a:t>t=0</a:t>
              </a:r>
            </a:p>
          </p:txBody>
        </p:sp>
        <p:sp>
          <p:nvSpPr>
            <p:cNvPr id="47" name="TextBox 46">
              <a:extLst>
                <a:ext uri="{FF2B5EF4-FFF2-40B4-BE49-F238E27FC236}">
                  <a16:creationId xmlns:a16="http://schemas.microsoft.com/office/drawing/2014/main" id="{D43EB765-15D9-0744-902F-6201909F8254}"/>
                </a:ext>
              </a:extLst>
            </p:cNvPr>
            <p:cNvSpPr txBox="1"/>
            <p:nvPr/>
          </p:nvSpPr>
          <p:spPr>
            <a:xfrm>
              <a:off x="4721392" y="2418257"/>
              <a:ext cx="413000" cy="276999"/>
            </a:xfrm>
            <a:prstGeom prst="rect">
              <a:avLst/>
            </a:prstGeom>
            <a:noFill/>
          </p:spPr>
          <p:txBody>
            <a:bodyPr wrap="square" rtlCol="0">
              <a:spAutoFit/>
            </a:bodyPr>
            <a:lstStyle/>
            <a:p>
              <a:r>
                <a:rPr lang="en-US" sz="1200" dirty="0"/>
                <a:t>t=1</a:t>
              </a:r>
            </a:p>
          </p:txBody>
        </p:sp>
        <p:sp>
          <p:nvSpPr>
            <p:cNvPr id="48" name="TextBox 47">
              <a:extLst>
                <a:ext uri="{FF2B5EF4-FFF2-40B4-BE49-F238E27FC236}">
                  <a16:creationId xmlns:a16="http://schemas.microsoft.com/office/drawing/2014/main" id="{8FE30C6B-A034-4B43-9F4C-C6B02734973B}"/>
                </a:ext>
              </a:extLst>
            </p:cNvPr>
            <p:cNvSpPr txBox="1"/>
            <p:nvPr/>
          </p:nvSpPr>
          <p:spPr>
            <a:xfrm>
              <a:off x="6784634" y="2433240"/>
              <a:ext cx="413000" cy="276999"/>
            </a:xfrm>
            <a:prstGeom prst="rect">
              <a:avLst/>
            </a:prstGeom>
            <a:noFill/>
          </p:spPr>
          <p:txBody>
            <a:bodyPr wrap="square" rtlCol="0">
              <a:spAutoFit/>
            </a:bodyPr>
            <a:lstStyle/>
            <a:p>
              <a:r>
                <a:rPr lang="en-US" sz="1200" dirty="0"/>
                <a:t>t=2</a:t>
              </a:r>
            </a:p>
          </p:txBody>
        </p:sp>
      </p:grpSp>
    </p:spTree>
    <p:extLst>
      <p:ext uri="{BB962C8B-B14F-4D97-AF65-F5344CB8AC3E}">
        <p14:creationId xmlns:p14="http://schemas.microsoft.com/office/powerpoint/2010/main" val="1955892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LSTM-Use Selectivity to control</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marL="0" indent="0">
              <a:buNone/>
            </a:pPr>
            <a:r>
              <a:rPr lang="en-CA" sz="1400" dirty="0"/>
              <a:t>The key to overcoming the fundamental challenge of LSTMs and keeping our state under control is to be selective in </a:t>
            </a:r>
            <a:r>
              <a:rPr lang="en-CA" sz="1400" b="1" dirty="0"/>
              <a:t>three things</a:t>
            </a:r>
            <a:r>
              <a:rPr lang="en-CA" sz="1400" dirty="0"/>
              <a:t>:</a:t>
            </a:r>
          </a:p>
          <a:p>
            <a:pPr marL="0" indent="0">
              <a:buNone/>
            </a:pPr>
            <a:r>
              <a:rPr lang="en-CA" sz="1400" dirty="0"/>
              <a:t> </a:t>
            </a:r>
          </a:p>
          <a:p>
            <a:r>
              <a:rPr lang="en-CA" sz="1400" dirty="0"/>
              <a:t>what we write, </a:t>
            </a:r>
          </a:p>
          <a:p>
            <a:pPr marL="0" indent="0">
              <a:buNone/>
            </a:pPr>
            <a:endParaRPr lang="en-CA" sz="1400" dirty="0"/>
          </a:p>
          <a:p>
            <a:r>
              <a:rPr lang="en-CA" sz="1400" dirty="0"/>
              <a:t>what we read (because we need to read something to know what to write),</a:t>
            </a:r>
          </a:p>
          <a:p>
            <a:pPr marL="0" indent="0">
              <a:buNone/>
            </a:pPr>
            <a:endParaRPr lang="en-CA" sz="1400" dirty="0"/>
          </a:p>
          <a:p>
            <a:r>
              <a:rPr lang="en-CA" sz="1400" dirty="0"/>
              <a:t>and what we forget (because obsolete information is a distraction and should be forgotten).</a:t>
            </a:r>
            <a:endParaRPr lang="en-US" sz="1400" dirty="0"/>
          </a:p>
        </p:txBody>
      </p:sp>
    </p:spTree>
    <p:extLst>
      <p:ext uri="{BB962C8B-B14F-4D97-AF65-F5344CB8AC3E}">
        <p14:creationId xmlns:p14="http://schemas.microsoft.com/office/powerpoint/2010/main" val="3341807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LSTM</a:t>
            </a:r>
          </a:p>
        </p:txBody>
      </p:sp>
      <p:grpSp>
        <p:nvGrpSpPr>
          <p:cNvPr id="6" name="Group 5">
            <a:extLst>
              <a:ext uri="{FF2B5EF4-FFF2-40B4-BE49-F238E27FC236}">
                <a16:creationId xmlns:a16="http://schemas.microsoft.com/office/drawing/2014/main" id="{F1D341F4-5FC4-274A-AB19-D25D488D3DE0}"/>
              </a:ext>
            </a:extLst>
          </p:cNvPr>
          <p:cNvGrpSpPr/>
          <p:nvPr/>
        </p:nvGrpSpPr>
        <p:grpSpPr>
          <a:xfrm>
            <a:off x="2381693" y="1620333"/>
            <a:ext cx="5039484" cy="2514705"/>
            <a:chOff x="1717040" y="1514006"/>
            <a:chExt cx="5852993" cy="3301768"/>
          </a:xfrm>
        </p:grpSpPr>
        <p:sp>
          <p:nvSpPr>
            <p:cNvPr id="7" name="Rectangle 6">
              <a:extLst>
                <a:ext uri="{FF2B5EF4-FFF2-40B4-BE49-F238E27FC236}">
                  <a16:creationId xmlns:a16="http://schemas.microsoft.com/office/drawing/2014/main" id="{A15FB0C8-1CC7-874D-BC49-CCA103B85697}"/>
                </a:ext>
              </a:extLst>
            </p:cNvPr>
            <p:cNvSpPr/>
            <p:nvPr/>
          </p:nvSpPr>
          <p:spPr>
            <a:xfrm>
              <a:off x="3147934" y="1514006"/>
              <a:ext cx="3537679" cy="2608288"/>
            </a:xfrm>
            <a:prstGeom prst="rect">
              <a:avLst/>
            </a:prstGeom>
            <a:solidFill>
              <a:schemeClr val="accent4">
                <a:lumMod val="60000"/>
                <a:lumOff val="40000"/>
              </a:schemeClr>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8CB330-2CB2-AB47-9E8D-FFD0B1254B3E}"/>
                </a:ext>
              </a:extLst>
            </p:cNvPr>
            <p:cNvSpPr/>
            <p:nvPr/>
          </p:nvSpPr>
          <p:spPr>
            <a:xfrm>
              <a:off x="1717040" y="1514006"/>
              <a:ext cx="1161071" cy="569627"/>
            </a:xfrm>
            <a:prstGeom prst="rec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RNN Output</a:t>
              </a:r>
            </a:p>
          </p:txBody>
        </p:sp>
        <p:cxnSp>
          <p:nvCxnSpPr>
            <p:cNvPr id="9" name="Straight Arrow Connector 8">
              <a:extLst>
                <a:ext uri="{FF2B5EF4-FFF2-40B4-BE49-F238E27FC236}">
                  <a16:creationId xmlns:a16="http://schemas.microsoft.com/office/drawing/2014/main" id="{E4014DE3-1AF8-354E-B094-44B7352CC9F7}"/>
                </a:ext>
              </a:extLst>
            </p:cNvPr>
            <p:cNvCxnSpPr>
              <a:stCxn id="8" idx="3"/>
            </p:cNvCxnSpPr>
            <p:nvPr/>
          </p:nvCxnSpPr>
          <p:spPr>
            <a:xfrm>
              <a:off x="2878111" y="1798820"/>
              <a:ext cx="269823"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7C095D1-C648-9941-9842-F08F15FF4104}"/>
                </a:ext>
              </a:extLst>
            </p:cNvPr>
            <p:cNvCxnSpPr>
              <a:cxnSpLocks/>
            </p:cNvCxnSpPr>
            <p:nvPr/>
          </p:nvCxnSpPr>
          <p:spPr>
            <a:xfrm>
              <a:off x="3147934" y="1798820"/>
              <a:ext cx="359764"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E44DBA07-8F30-9040-B1D6-9C4F885596FC}"/>
                </a:ext>
              </a:extLst>
            </p:cNvPr>
            <p:cNvSpPr/>
            <p:nvPr/>
          </p:nvSpPr>
          <p:spPr>
            <a:xfrm>
              <a:off x="3507698" y="1514006"/>
              <a:ext cx="914400" cy="764499"/>
            </a:xfrm>
            <a:prstGeom prst="ellipse">
              <a:avLst/>
            </a:prstGeom>
            <a:solidFill>
              <a:schemeClr val="bg2">
                <a:lumMod val="9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Write gate</a:t>
              </a:r>
            </a:p>
          </p:txBody>
        </p:sp>
        <p:sp>
          <p:nvSpPr>
            <p:cNvPr id="12" name="Oval 11">
              <a:extLst>
                <a:ext uri="{FF2B5EF4-FFF2-40B4-BE49-F238E27FC236}">
                  <a16:creationId xmlns:a16="http://schemas.microsoft.com/office/drawing/2014/main" id="{4FB0291E-7E20-294F-9412-EF83CB9D7C4F}"/>
                </a:ext>
              </a:extLst>
            </p:cNvPr>
            <p:cNvSpPr/>
            <p:nvPr/>
          </p:nvSpPr>
          <p:spPr>
            <a:xfrm>
              <a:off x="5366475" y="1514006"/>
              <a:ext cx="914400" cy="764499"/>
            </a:xfrm>
            <a:prstGeom prst="ellipse">
              <a:avLst/>
            </a:prstGeom>
            <a:solidFill>
              <a:schemeClr val="bg2">
                <a:lumMod val="9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Read gate</a:t>
              </a:r>
            </a:p>
          </p:txBody>
        </p:sp>
        <p:sp>
          <p:nvSpPr>
            <p:cNvPr id="13" name="Oval 12">
              <a:extLst>
                <a:ext uri="{FF2B5EF4-FFF2-40B4-BE49-F238E27FC236}">
                  <a16:creationId xmlns:a16="http://schemas.microsoft.com/office/drawing/2014/main" id="{126B79FE-8320-DD46-A436-113A1448BEC2}"/>
                </a:ext>
              </a:extLst>
            </p:cNvPr>
            <p:cNvSpPr/>
            <p:nvPr/>
          </p:nvSpPr>
          <p:spPr>
            <a:xfrm>
              <a:off x="4474563" y="2998032"/>
              <a:ext cx="914400" cy="764499"/>
            </a:xfrm>
            <a:prstGeom prst="ellipse">
              <a:avLst/>
            </a:prstGeom>
            <a:solidFill>
              <a:schemeClr val="bg2">
                <a:lumMod val="9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Keep gate</a:t>
              </a:r>
            </a:p>
          </p:txBody>
        </p:sp>
        <p:sp>
          <p:nvSpPr>
            <p:cNvPr id="14" name="Rectangle 13">
              <a:extLst>
                <a:ext uri="{FF2B5EF4-FFF2-40B4-BE49-F238E27FC236}">
                  <a16:creationId xmlns:a16="http://schemas.microsoft.com/office/drawing/2014/main" id="{54914B63-16E1-7F42-8133-258E6E2E6AC0}"/>
                </a:ext>
              </a:extLst>
            </p:cNvPr>
            <p:cNvSpPr/>
            <p:nvPr/>
          </p:nvSpPr>
          <p:spPr>
            <a:xfrm>
              <a:off x="4354807" y="2293496"/>
              <a:ext cx="1139087" cy="599606"/>
            </a:xfrm>
            <a:prstGeom prst="rect">
              <a:avLst/>
            </a:prstGeom>
            <a:solidFill>
              <a:schemeClr val="bg2">
                <a:lumMod val="90000"/>
              </a:schemeClr>
            </a:solidFill>
            <a:ln>
              <a:solidFill>
                <a:schemeClr val="bg2">
                  <a:lumMod val="9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Information cell</a:t>
              </a:r>
            </a:p>
          </p:txBody>
        </p:sp>
        <p:cxnSp>
          <p:nvCxnSpPr>
            <p:cNvPr id="15" name="Straight Arrow Connector 14">
              <a:extLst>
                <a:ext uri="{FF2B5EF4-FFF2-40B4-BE49-F238E27FC236}">
                  <a16:creationId xmlns:a16="http://schemas.microsoft.com/office/drawing/2014/main" id="{C666B1F1-E2C0-5A45-A4E0-6BD7DCDEE2F4}"/>
                </a:ext>
              </a:extLst>
            </p:cNvPr>
            <p:cNvCxnSpPr>
              <a:cxnSpLocks/>
              <a:stCxn id="11" idx="4"/>
              <a:endCxn id="14" idx="1"/>
            </p:cNvCxnSpPr>
            <p:nvPr/>
          </p:nvCxnSpPr>
          <p:spPr>
            <a:xfrm>
              <a:off x="3964898" y="2278506"/>
              <a:ext cx="389908" cy="314793"/>
            </a:xfrm>
            <a:prstGeom prst="straightConnector1">
              <a:avLst/>
            </a:prstGeom>
            <a:ln>
              <a:solidFill>
                <a:schemeClr val="tx1">
                  <a:lumMod val="95000"/>
                  <a:lumOff val="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DF1B2E1-69F6-E941-A5FA-CE3F92B6ED54}"/>
                </a:ext>
              </a:extLst>
            </p:cNvPr>
            <p:cNvCxnSpPr>
              <a:cxnSpLocks/>
              <a:endCxn id="12" idx="4"/>
            </p:cNvCxnSpPr>
            <p:nvPr/>
          </p:nvCxnSpPr>
          <p:spPr>
            <a:xfrm flipV="1">
              <a:off x="5493893" y="2278505"/>
              <a:ext cx="329782" cy="3297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Curved Right Arrow 16">
              <a:extLst>
                <a:ext uri="{FF2B5EF4-FFF2-40B4-BE49-F238E27FC236}">
                  <a16:creationId xmlns:a16="http://schemas.microsoft.com/office/drawing/2014/main" id="{B6C584F6-2089-824D-852F-BBA7FC56C6B8}"/>
                </a:ext>
              </a:extLst>
            </p:cNvPr>
            <p:cNvSpPr/>
            <p:nvPr/>
          </p:nvSpPr>
          <p:spPr>
            <a:xfrm>
              <a:off x="3522692" y="2908092"/>
              <a:ext cx="929390" cy="704538"/>
            </a:xfrm>
            <a:prstGeom prst="curvedRightArrow">
              <a:avLst>
                <a:gd name="adj1" fmla="val 0"/>
                <a:gd name="adj2" fmla="val 30804"/>
                <a:gd name="adj3" fmla="val 25000"/>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urved Up Arrow 17">
              <a:extLst>
                <a:ext uri="{FF2B5EF4-FFF2-40B4-BE49-F238E27FC236}">
                  <a16:creationId xmlns:a16="http://schemas.microsoft.com/office/drawing/2014/main" id="{8D78CDD4-B21B-BC47-AA5C-F759975FE802}"/>
                </a:ext>
              </a:extLst>
            </p:cNvPr>
            <p:cNvSpPr/>
            <p:nvPr/>
          </p:nvSpPr>
          <p:spPr>
            <a:xfrm rot="16200000">
              <a:off x="5478903" y="2705721"/>
              <a:ext cx="719530" cy="974364"/>
            </a:xfrm>
            <a:prstGeom prst="curvedUpArrow">
              <a:avLst>
                <a:gd name="adj1" fmla="val 0"/>
                <a:gd name="adj2" fmla="val 32067"/>
                <a:gd name="adj3" fmla="val 14272"/>
              </a:avLst>
            </a:prstGeom>
            <a:solidFill>
              <a:schemeClr val="tx1"/>
            </a:solidFill>
            <a:ln w="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9" name="Elbow Connector 18">
              <a:extLst>
                <a:ext uri="{FF2B5EF4-FFF2-40B4-BE49-F238E27FC236}">
                  <a16:creationId xmlns:a16="http://schemas.microsoft.com/office/drawing/2014/main" id="{F87523F1-71BB-784D-B4E7-652668094B5C}"/>
                </a:ext>
              </a:extLst>
            </p:cNvPr>
            <p:cNvCxnSpPr>
              <a:stCxn id="12" idx="6"/>
            </p:cNvCxnSpPr>
            <p:nvPr/>
          </p:nvCxnSpPr>
          <p:spPr>
            <a:xfrm>
              <a:off x="6280875" y="1896256"/>
              <a:ext cx="179886" cy="2480872"/>
            </a:xfrm>
            <a:prstGeom prst="bentConnector2">
              <a:avLst/>
            </a:prstGeom>
            <a:ln>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EB3176C-F24C-C64D-A719-191F527E8A6F}"/>
                </a:ext>
              </a:extLst>
            </p:cNvPr>
            <p:cNvSpPr txBox="1"/>
            <p:nvPr/>
          </p:nvSpPr>
          <p:spPr>
            <a:xfrm>
              <a:off x="6280875" y="4452079"/>
              <a:ext cx="1289158" cy="363695"/>
            </a:xfrm>
            <a:prstGeom prst="rect">
              <a:avLst/>
            </a:prstGeom>
            <a:solidFill>
              <a:srgbClr val="00B050"/>
            </a:solidFill>
          </p:spPr>
          <p:txBody>
            <a:bodyPr wrap="square" rtlCol="0">
              <a:spAutoFit/>
            </a:bodyPr>
            <a:lstStyle/>
            <a:p>
              <a:r>
                <a:rPr lang="en-US" sz="1200" dirty="0"/>
                <a:t>Output Gate</a:t>
              </a:r>
            </a:p>
          </p:txBody>
        </p:sp>
        <p:sp>
          <p:nvSpPr>
            <p:cNvPr id="21" name="TextBox 20">
              <a:extLst>
                <a:ext uri="{FF2B5EF4-FFF2-40B4-BE49-F238E27FC236}">
                  <a16:creationId xmlns:a16="http://schemas.microsoft.com/office/drawing/2014/main" id="{8C65D24A-7917-4049-9E43-814D00399F4F}"/>
                </a:ext>
              </a:extLst>
            </p:cNvPr>
            <p:cNvSpPr txBox="1"/>
            <p:nvPr/>
          </p:nvSpPr>
          <p:spPr>
            <a:xfrm>
              <a:off x="2803160" y="4411488"/>
              <a:ext cx="1289158" cy="323165"/>
            </a:xfrm>
            <a:prstGeom prst="rect">
              <a:avLst/>
            </a:prstGeom>
            <a:solidFill>
              <a:schemeClr val="accent4">
                <a:lumMod val="75000"/>
              </a:schemeClr>
            </a:solidFill>
          </p:spPr>
          <p:txBody>
            <a:bodyPr wrap="square" rtlCol="0">
              <a:spAutoFit/>
            </a:bodyPr>
            <a:lstStyle/>
            <a:p>
              <a:r>
                <a:rPr lang="en-US" sz="1500" dirty="0"/>
                <a:t>Input Gate</a:t>
              </a:r>
            </a:p>
          </p:txBody>
        </p:sp>
        <p:sp>
          <p:nvSpPr>
            <p:cNvPr id="22" name="Bent Arrow 21">
              <a:extLst>
                <a:ext uri="{FF2B5EF4-FFF2-40B4-BE49-F238E27FC236}">
                  <a16:creationId xmlns:a16="http://schemas.microsoft.com/office/drawing/2014/main" id="{DE8CAE1C-D487-B147-A633-0C9BFBC0B10D}"/>
                </a:ext>
              </a:extLst>
            </p:cNvPr>
            <p:cNvSpPr/>
            <p:nvPr/>
          </p:nvSpPr>
          <p:spPr>
            <a:xfrm>
              <a:off x="3327813" y="2173575"/>
              <a:ext cx="412234" cy="2233533"/>
            </a:xfrm>
            <a:prstGeom prst="bentArrow">
              <a:avLst>
                <a:gd name="adj1" fmla="val 4638"/>
                <a:gd name="adj2" fmla="val 12968"/>
                <a:gd name="adj3" fmla="val 26850"/>
                <a:gd name="adj4" fmla="val 32068"/>
              </a:avLst>
            </a:prstGeom>
            <a:solidFill>
              <a:srgbClr val="7030A0"/>
            </a:solidFill>
            <a:ln>
              <a:solidFill>
                <a:srgbClr val="7030A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Bent-Up Arrow 22">
              <a:extLst>
                <a:ext uri="{FF2B5EF4-FFF2-40B4-BE49-F238E27FC236}">
                  <a16:creationId xmlns:a16="http://schemas.microsoft.com/office/drawing/2014/main" id="{3B78145E-81EC-A042-AD31-CB25E3945F47}"/>
                </a:ext>
              </a:extLst>
            </p:cNvPr>
            <p:cNvSpPr/>
            <p:nvPr/>
          </p:nvSpPr>
          <p:spPr>
            <a:xfrm>
              <a:off x="3327813" y="2293496"/>
              <a:ext cx="2728210" cy="2083632"/>
            </a:xfrm>
            <a:prstGeom prst="bentUpArrow">
              <a:avLst>
                <a:gd name="adj1" fmla="val 1259"/>
                <a:gd name="adj2" fmla="val 4137"/>
                <a:gd name="adj3" fmla="val 7014"/>
              </a:avLst>
            </a:prstGeom>
            <a:solidFill>
              <a:srgbClr val="7030A0"/>
            </a:solidFill>
            <a:ln>
              <a:solidFill>
                <a:srgbClr val="7030A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FAE9497F-8BD7-214A-8DF2-54D9FDAF7C82}"/>
                </a:ext>
              </a:extLst>
            </p:cNvPr>
            <p:cNvCxnSpPr>
              <a:stCxn id="23" idx="3"/>
            </p:cNvCxnSpPr>
            <p:nvPr/>
          </p:nvCxnSpPr>
          <p:spPr>
            <a:xfrm flipV="1">
              <a:off x="4655376" y="3762531"/>
              <a:ext cx="261397" cy="614597"/>
            </a:xfrm>
            <a:prstGeom prst="straightConnector1">
              <a:avLst/>
            </a:prstGeom>
            <a:ln>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6405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2400" dirty="0"/>
              <a:t>LSTM(prototype)-</a:t>
            </a:r>
            <a:r>
              <a:rPr lang="en-CA" dirty="0"/>
              <a:t> Gates as a mechanism for selectivity</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fontScale="92500" lnSpcReduction="10000"/>
          </a:bodyPr>
          <a:lstStyle/>
          <a:p>
            <a:r>
              <a:rPr lang="en-CA" sz="1500" dirty="0"/>
              <a:t>These decisions will be set by taking advantage of state-sized read, write and forget vectors with values between 0 and 1 specifying the percentage of reading, writing and forgetting.</a:t>
            </a:r>
          </a:p>
          <a:p>
            <a:endParaRPr lang="en-CA" sz="1500" dirty="0"/>
          </a:p>
          <a:p>
            <a:r>
              <a:rPr lang="en-CA" sz="1500" dirty="0"/>
              <a:t>The logistic sigmoid is a natural choice since it is differentiable and produces continuous values between 0 and 1.  </a:t>
            </a:r>
          </a:p>
          <a:p>
            <a:endParaRPr lang="en-CA" sz="1500" dirty="0"/>
          </a:p>
          <a:p>
            <a:r>
              <a:rPr lang="en-CA" sz="1500" dirty="0">
                <a:solidFill>
                  <a:srgbClr val="FF0000"/>
                </a:solidFill>
              </a:rPr>
              <a:t>These read, write and forget vectors are called “gates”,</a:t>
            </a:r>
          </a:p>
          <a:p>
            <a:pPr lvl="1"/>
            <a:r>
              <a:rPr lang="en-CA" sz="1500" dirty="0">
                <a:solidFill>
                  <a:srgbClr val="FF0000"/>
                </a:solidFill>
              </a:rPr>
              <a:t>i</a:t>
            </a:r>
            <a:r>
              <a:rPr lang="en-CA" sz="1500" baseline="-25000" dirty="0">
                <a:solidFill>
                  <a:srgbClr val="FF0000"/>
                </a:solidFill>
              </a:rPr>
              <a:t>t</a:t>
            </a:r>
            <a:r>
              <a:rPr lang="en-CA" sz="1500" dirty="0">
                <a:solidFill>
                  <a:srgbClr val="FF0000"/>
                </a:solidFill>
              </a:rPr>
              <a:t> :The input gate (for writing) </a:t>
            </a:r>
          </a:p>
          <a:p>
            <a:pPr lvl="1"/>
            <a:r>
              <a:rPr lang="en-CA" sz="1500" dirty="0" err="1">
                <a:solidFill>
                  <a:srgbClr val="FF0000"/>
                </a:solidFill>
              </a:rPr>
              <a:t>o</a:t>
            </a:r>
            <a:r>
              <a:rPr lang="en-CA" sz="1500" baseline="-25000" dirty="0" err="1">
                <a:solidFill>
                  <a:srgbClr val="FF0000"/>
                </a:solidFill>
              </a:rPr>
              <a:t>t</a:t>
            </a:r>
            <a:r>
              <a:rPr lang="en-CA" sz="1500" dirty="0">
                <a:solidFill>
                  <a:srgbClr val="FF0000"/>
                </a:solidFill>
              </a:rPr>
              <a:t> : The output gate (for reading) </a:t>
            </a:r>
          </a:p>
          <a:p>
            <a:pPr lvl="1"/>
            <a:r>
              <a:rPr lang="en-CA" sz="1500" dirty="0">
                <a:solidFill>
                  <a:srgbClr val="FF0000"/>
                </a:solidFill>
              </a:rPr>
              <a:t>f</a:t>
            </a:r>
            <a:r>
              <a:rPr lang="en-CA" sz="1500" baseline="-25000" dirty="0">
                <a:solidFill>
                  <a:srgbClr val="FF0000"/>
                </a:solidFill>
              </a:rPr>
              <a:t>t</a:t>
            </a:r>
            <a:r>
              <a:rPr lang="en-CA" sz="1500" dirty="0">
                <a:solidFill>
                  <a:srgbClr val="FF0000"/>
                </a:solidFill>
              </a:rPr>
              <a:t> : The forget gate (for remembering).</a:t>
            </a:r>
            <a:r>
              <a:rPr lang="en-CA" sz="1500" dirty="0"/>
              <a:t>  </a:t>
            </a:r>
          </a:p>
          <a:p>
            <a:endParaRPr lang="en-CA" sz="1500" dirty="0"/>
          </a:p>
          <a:p>
            <a:r>
              <a:rPr lang="en-CA" sz="1500" dirty="0"/>
              <a:t>The forget gate is used for forgetting, but it actually operates as a remember gate. E.g., a 1 in a forget gate vector means remember everything, not forget everything</a:t>
            </a:r>
            <a:r>
              <a:rPr lang="en-CA" dirty="0"/>
              <a:t>.</a:t>
            </a:r>
          </a:p>
        </p:txBody>
      </p:sp>
    </p:spTree>
    <p:extLst>
      <p:ext uri="{BB962C8B-B14F-4D97-AF65-F5344CB8AC3E}">
        <p14:creationId xmlns:p14="http://schemas.microsoft.com/office/powerpoint/2010/main" val="361427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000" dirty="0"/>
              <a:t>LSTM (prototype)-  Gates as a mechanism for selectivity</a:t>
            </a:r>
            <a:endParaRPr lang="en-US" sz="20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r>
              <a:rPr lang="en-CA" sz="1400" dirty="0"/>
              <a:t>Here are the mathematical definitions of the gates, where s indicate the state.</a:t>
            </a:r>
            <a:br>
              <a:rPr lang="en-CA" dirty="0"/>
            </a:br>
            <a:endParaRPr lang="en-CA"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DA3CCBD-5E67-8D40-920B-E69E2103ECCA}"/>
                  </a:ext>
                </a:extLst>
              </p:cNvPr>
              <p:cNvSpPr/>
              <p:nvPr/>
            </p:nvSpPr>
            <p:spPr>
              <a:xfrm>
                <a:off x="3413027" y="1889825"/>
                <a:ext cx="2948563"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i="1" smtClean="0">
                          <a:latin typeface="Cambria Math" panose="02040503050406030204" pitchFamily="18" charset="0"/>
                        </a:rPr>
                        <m:t>i</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baseline="-25000" smtClean="0">
                          <a:latin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baseline="-25000"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𝑥</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𝑊𝑖</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𝑆𝑡</m:t>
                      </m:r>
                      <m:r>
                        <a:rPr lang="en-US" i="1" baseline="-25000">
                          <a:latin typeface="Cambria Math" panose="02040503050406030204" pitchFamily="18" charset="0"/>
                          <a:ea typeface="Cambria Math" panose="02040503050406030204" pitchFamily="18" charset="0"/>
                        </a:rPr>
                        <m:t>−</m:t>
                      </m:r>
                      <m:r>
                        <a:rPr lang="en-US" i="1" baseline="-2500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oMath>
                  </m:oMathPara>
                </a14:m>
                <a:endParaRPr lang="en-US" baseline="-25000" dirty="0"/>
              </a:p>
            </p:txBody>
          </p:sp>
        </mc:Choice>
        <mc:Fallback xmlns="">
          <p:sp>
            <p:nvSpPr>
              <p:cNvPr id="5" name="Rectangle 4">
                <a:extLst>
                  <a:ext uri="{FF2B5EF4-FFF2-40B4-BE49-F238E27FC236}">
                    <a16:creationId xmlns:a16="http://schemas.microsoft.com/office/drawing/2014/main" id="{BDA3CCBD-5E67-8D40-920B-E69E2103ECCA}"/>
                  </a:ext>
                </a:extLst>
              </p:cNvPr>
              <p:cNvSpPr>
                <a:spLocks noRot="1" noChangeAspect="1" noMove="1" noResize="1" noEditPoints="1" noAdjustHandles="1" noChangeArrowheads="1" noChangeShapeType="1" noTextEdit="1"/>
              </p:cNvSpPr>
              <p:nvPr/>
            </p:nvSpPr>
            <p:spPr>
              <a:xfrm>
                <a:off x="3413027" y="1889825"/>
                <a:ext cx="2948563" cy="362984"/>
              </a:xfrm>
              <a:prstGeom prst="rect">
                <a:avLst/>
              </a:prstGeom>
              <a:blipFill>
                <a:blip r:embed="rId2"/>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BCB7701-BF3F-5446-A95E-50B7EE195C94}"/>
                  </a:ext>
                </a:extLst>
              </p:cNvPr>
              <p:cNvSpPr/>
              <p:nvPr/>
            </p:nvSpPr>
            <p:spPr>
              <a:xfrm>
                <a:off x="3413027" y="2259104"/>
                <a:ext cx="3118803"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i="1" smtClean="0">
                          <a:latin typeface="Cambria Math" panose="02040503050406030204" pitchFamily="18" charset="0"/>
                        </a:rPr>
                        <m:t>o</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baseline="-25000" smtClean="0">
                          <a:latin typeface="Cambria Math" panose="02040503050406030204" pitchFamily="18" charset="0"/>
                        </a:rPr>
                        <m:t>𝑜</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baseline="-25000" smtClean="0">
                          <a:latin typeface="Cambria Math" panose="02040503050406030204" pitchFamily="18" charset="0"/>
                        </a:rPr>
                        <m:t>𝑜</m:t>
                      </m:r>
                      <m:r>
                        <a:rPr lang="en-US" b="0" i="1" smtClean="0">
                          <a:latin typeface="Cambria Math" panose="02040503050406030204" pitchFamily="18" charset="0"/>
                          <a:ea typeface="Cambria Math" panose="02040503050406030204" pitchFamily="18" charset="0"/>
                        </a:rPr>
                        <m:t>𝑥</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𝑆𝑡</m:t>
                      </m:r>
                      <m:r>
                        <a:rPr lang="en-US" b="0" i="1" baseline="-25000" smtClean="0">
                          <a:latin typeface="Cambria Math" panose="02040503050406030204" pitchFamily="18" charset="0"/>
                          <a:ea typeface="Cambria Math" panose="02040503050406030204" pitchFamily="18" charset="0"/>
                        </a:rPr>
                        <m:t>−</m:t>
                      </m:r>
                      <m: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oMath>
                  </m:oMathPara>
                </a14:m>
                <a:endParaRPr lang="en-US" baseline="-25000" dirty="0"/>
              </a:p>
            </p:txBody>
          </p:sp>
        </mc:Choice>
        <mc:Fallback xmlns="">
          <p:sp>
            <p:nvSpPr>
              <p:cNvPr id="6" name="Rectangle 5">
                <a:extLst>
                  <a:ext uri="{FF2B5EF4-FFF2-40B4-BE49-F238E27FC236}">
                    <a16:creationId xmlns:a16="http://schemas.microsoft.com/office/drawing/2014/main" id="{6BCB7701-BF3F-5446-A95E-50B7EE195C94}"/>
                  </a:ext>
                </a:extLst>
              </p:cNvPr>
              <p:cNvSpPr>
                <a:spLocks noRot="1" noChangeAspect="1" noMove="1" noResize="1" noEditPoints="1" noAdjustHandles="1" noChangeArrowheads="1" noChangeShapeType="1" noTextEdit="1"/>
              </p:cNvSpPr>
              <p:nvPr/>
            </p:nvSpPr>
            <p:spPr>
              <a:xfrm>
                <a:off x="3413027" y="2259104"/>
                <a:ext cx="3118803" cy="362984"/>
              </a:xfrm>
              <a:prstGeom prst="rect">
                <a:avLst/>
              </a:prstGeom>
              <a:blipFill>
                <a:blip r:embed="rId3"/>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40D08C5-0231-8249-828E-29DA66382DF0}"/>
                  </a:ext>
                </a:extLst>
              </p:cNvPr>
              <p:cNvSpPr/>
              <p:nvPr/>
            </p:nvSpPr>
            <p:spPr>
              <a:xfrm>
                <a:off x="3413027" y="2694600"/>
                <a:ext cx="3022430"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i="1" smtClean="0">
                          <a:latin typeface="Cambria Math" panose="02040503050406030204" pitchFamily="18" charset="0"/>
                        </a:rPr>
                        <m:t>f</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baseline="-25000" smtClean="0">
                          <a:latin typeface="Cambria Math" panose="02040503050406030204" pitchFamily="18" charset="0"/>
                        </a:rPr>
                        <m:t>𝑓</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r>
                        <a:rPr lang="en-US" b="0" i="1" baseline="-25000" smtClean="0">
                          <a:latin typeface="Cambria Math" panose="02040503050406030204" pitchFamily="18" charset="0"/>
                        </a:rPr>
                        <m:t>𝑓</m:t>
                      </m:r>
                      <m:r>
                        <a:rPr lang="en-US" b="0" i="1" smtClean="0">
                          <a:latin typeface="Cambria Math" panose="02040503050406030204" pitchFamily="18" charset="0"/>
                          <a:ea typeface="Cambria Math" panose="02040503050406030204" pitchFamily="18" charset="0"/>
                        </a:rPr>
                        <m:t>𝑥</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𝑊𝑓𝑆𝑡</m:t>
                      </m:r>
                      <m:r>
                        <a:rPr lang="en-US" b="0" i="1" baseline="-25000" smtClean="0">
                          <a:latin typeface="Cambria Math" panose="02040503050406030204" pitchFamily="18" charset="0"/>
                          <a:ea typeface="Cambria Math" panose="02040503050406030204" pitchFamily="18" charset="0"/>
                        </a:rPr>
                        <m:t>−</m:t>
                      </m:r>
                      <m:r>
                        <a:rPr lang="en-US" b="0" i="1" baseline="-25000"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oMath>
                  </m:oMathPara>
                </a14:m>
                <a:endParaRPr lang="en-US" baseline="-25000" dirty="0"/>
              </a:p>
            </p:txBody>
          </p:sp>
        </mc:Choice>
        <mc:Fallback xmlns="">
          <p:sp>
            <p:nvSpPr>
              <p:cNvPr id="7" name="Rectangle 6">
                <a:extLst>
                  <a:ext uri="{FF2B5EF4-FFF2-40B4-BE49-F238E27FC236}">
                    <a16:creationId xmlns:a16="http://schemas.microsoft.com/office/drawing/2014/main" id="{040D08C5-0231-8249-828E-29DA66382DF0}"/>
                  </a:ext>
                </a:extLst>
              </p:cNvPr>
              <p:cNvSpPr>
                <a:spLocks noRot="1" noChangeAspect="1" noMove="1" noResize="1" noEditPoints="1" noAdjustHandles="1" noChangeArrowheads="1" noChangeShapeType="1" noTextEdit="1"/>
              </p:cNvSpPr>
              <p:nvPr/>
            </p:nvSpPr>
            <p:spPr>
              <a:xfrm>
                <a:off x="3413027" y="2694600"/>
                <a:ext cx="3022430" cy="362984"/>
              </a:xfrm>
              <a:prstGeom prst="rect">
                <a:avLst/>
              </a:prstGeom>
              <a:blipFill>
                <a:blip r:embed="rId4"/>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44413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2400" dirty="0"/>
              <a:t>LSTM</a:t>
            </a:r>
            <a:r>
              <a:rPr lang="en-CA" dirty="0"/>
              <a:t> (prototype)- Glue Gates together	</a:t>
            </a:r>
            <a:endParaRPr lang="en-US" sz="24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r>
                  <a:rPr lang="en-CA" sz="1400" dirty="0"/>
                  <a:t>We define </a:t>
                </a:r>
                <a14:m>
                  <m:oMath xmlns:m="http://schemas.openxmlformats.org/officeDocument/2006/math">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b="0" i="1" smtClean="0">
                                <a:latin typeface="Cambria Math" panose="02040503050406030204" pitchFamily="18" charset="0"/>
                              </a:rPr>
                              <m:t>𝑠</m:t>
                            </m:r>
                          </m:e>
                        </m:acc>
                      </m:e>
                      <m:sub>
                        <m:r>
                          <a:rPr lang="en-US" sz="1400" i="1">
                            <a:latin typeface="Cambria Math" panose="02040503050406030204" pitchFamily="18" charset="0"/>
                          </a:rPr>
                          <m:t>𝑡</m:t>
                        </m:r>
                      </m:sub>
                    </m:sSub>
                  </m:oMath>
                </a14:m>
                <a:r>
                  <a:rPr lang="en-CA" sz="1400" dirty="0"/>
                  <a:t> as candidate to write </a:t>
                </a:r>
                <a:r>
                  <a:rPr lang="en-CA" dirty="0"/>
                  <a:t>the same way we would calculate the state in a vanilla RNN, except that instead of using the prior state, s</a:t>
                </a:r>
                <a:r>
                  <a:rPr lang="en-CA" baseline="-25000" dirty="0"/>
                  <a:t>t−1</a:t>
                </a:r>
                <a:r>
                  <a:rPr lang="en-CA" dirty="0"/>
                  <a:t>, we first multiply the prior state element-wise by the read gate.</a:t>
                </a:r>
                <a:endParaRPr lang="en-CA" sz="1400" dirty="0"/>
              </a:p>
              <a:p>
                <a:endParaRPr lang="en-CA" dirty="0"/>
              </a:p>
              <a:p>
                <a:endParaRPr lang="en-CA" dirty="0"/>
              </a:p>
              <a:p>
                <a:endParaRPr lang="en-CA" dirty="0"/>
              </a:p>
              <a:p>
                <a:r>
                  <a:rPr lang="en-CA" dirty="0"/>
                  <a:t>final prototype LSTM equation is:</a:t>
                </a:r>
              </a:p>
              <a:p>
                <a:endParaRPr lang="en-CA" dirty="0"/>
              </a:p>
              <a:p>
                <a:endParaRPr lang="en-CA" dirty="0"/>
              </a:p>
              <a:p>
                <a:pPr marL="0" indent="0">
                  <a:buNone/>
                </a:pPr>
                <a:r>
                  <a:rPr lang="en-CA" dirty="0"/>
                  <a:t> </a:t>
                </a:r>
                <a:br>
                  <a:rPr lang="en-CA" dirty="0"/>
                </a:br>
                <a:endParaRPr lang="en-CA" dirty="0"/>
              </a:p>
            </p:txBody>
          </p:sp>
        </mc:Choice>
        <mc:Fallback xmlns="">
          <p:sp>
            <p:nvSpPr>
              <p:cNvPr id="4" name="Content Placeholder 3">
                <a:extLst>
                  <a:ext uri="{FF2B5EF4-FFF2-40B4-BE49-F238E27FC236}">
                    <a16:creationId xmlns:a16="http://schemas.microsoft.com/office/drawing/2014/main" id="{BDC51FA6-BEC8-224F-80D8-E138107EEFCA}"/>
                  </a:ext>
                </a:extLst>
              </p:cNvPr>
              <p:cNvSpPr>
                <a:spLocks noGrp="1" noRot="1" noChangeAspect="1" noMove="1" noResize="1" noEditPoints="1" noAdjustHandles="1" noChangeArrowheads="1" noChangeShapeType="1" noTextEdit="1"/>
              </p:cNvSpPr>
              <p:nvPr>
                <p:ph idx="1"/>
              </p:nvPr>
            </p:nvSpPr>
            <p:spPr>
              <a:blipFill>
                <a:blip r:embed="rId2"/>
                <a:stretch>
                  <a:fillRect l="-364" t="-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B1C39B-4AD8-ED40-B40D-77488DB7E0E9}"/>
                  </a:ext>
                </a:extLst>
              </p:cNvPr>
              <p:cNvSpPr txBox="1"/>
              <p:nvPr/>
            </p:nvSpPr>
            <p:spPr>
              <a:xfrm>
                <a:off x="1921022" y="2211572"/>
                <a:ext cx="32808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𝑠</m:t>
                              </m:r>
                            </m:e>
                          </m:acc>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𝑜</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𝑈</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6BB1C39B-4AD8-ED40-B40D-77488DB7E0E9}"/>
                  </a:ext>
                </a:extLst>
              </p:cNvPr>
              <p:cNvSpPr txBox="1">
                <a:spLocks noRot="1" noChangeAspect="1" noMove="1" noResize="1" noEditPoints="1" noAdjustHandles="1" noChangeArrowheads="1" noChangeShapeType="1" noTextEdit="1"/>
              </p:cNvSpPr>
              <p:nvPr/>
            </p:nvSpPr>
            <p:spPr>
              <a:xfrm>
                <a:off x="1921022" y="2211572"/>
                <a:ext cx="3280898" cy="276999"/>
              </a:xfrm>
              <a:prstGeom prst="rect">
                <a:avLst/>
              </a:prstGeom>
              <a:blipFill>
                <a:blip r:embed="rId3"/>
                <a:stretch>
                  <a:fillRect r="-1538"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9F3210-933E-0141-AC2C-CEAD6FFCC982}"/>
                  </a:ext>
                </a:extLst>
              </p:cNvPr>
              <p:cNvSpPr txBox="1"/>
              <p:nvPr/>
            </p:nvSpPr>
            <p:spPr>
              <a:xfrm>
                <a:off x="1921022" y="3279213"/>
                <a:ext cx="21652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𝑓</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Sub>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𝑠</m:t>
                              </m:r>
                            </m:e>
                          </m:acc>
                        </m:e>
                        <m:sub>
                          <m:r>
                            <a:rPr lang="en-US" i="1">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8" name="TextBox 7">
                <a:extLst>
                  <a:ext uri="{FF2B5EF4-FFF2-40B4-BE49-F238E27FC236}">
                    <a16:creationId xmlns:a16="http://schemas.microsoft.com/office/drawing/2014/main" id="{EB9F3210-933E-0141-AC2C-CEAD6FFCC982}"/>
                  </a:ext>
                </a:extLst>
              </p:cNvPr>
              <p:cNvSpPr txBox="1">
                <a:spLocks noRot="1" noChangeAspect="1" noMove="1" noResize="1" noEditPoints="1" noAdjustHandles="1" noChangeArrowheads="1" noChangeShapeType="1" noTextEdit="1"/>
              </p:cNvSpPr>
              <p:nvPr/>
            </p:nvSpPr>
            <p:spPr>
              <a:xfrm>
                <a:off x="1921022" y="3279213"/>
                <a:ext cx="2165272" cy="276999"/>
              </a:xfrm>
              <a:prstGeom prst="rect">
                <a:avLst/>
              </a:prstGeom>
              <a:blipFill>
                <a:blip r:embed="rId4"/>
                <a:stretch>
                  <a:fillRect l="-581" b="-3478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1FE4F89-BFDA-4B45-8082-9BBCF1F99DB6}"/>
              </a:ext>
            </a:extLst>
          </p:cNvPr>
          <p:cNvPicPr>
            <a:picLocks noChangeAspect="1"/>
          </p:cNvPicPr>
          <p:nvPr/>
        </p:nvPicPr>
        <p:blipFill>
          <a:blip r:embed="rId5"/>
          <a:stretch>
            <a:fillRect/>
          </a:stretch>
        </p:blipFill>
        <p:spPr>
          <a:xfrm>
            <a:off x="5412844" y="2211572"/>
            <a:ext cx="3214522" cy="2689281"/>
          </a:xfrm>
          <a:prstGeom prst="rect">
            <a:avLst/>
          </a:prstGeom>
        </p:spPr>
      </p:pic>
    </p:spTree>
    <p:extLst>
      <p:ext uri="{BB962C8B-B14F-4D97-AF65-F5344CB8AC3E}">
        <p14:creationId xmlns:p14="http://schemas.microsoft.com/office/powerpoint/2010/main" val="3888312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7040" y="64749"/>
            <a:ext cx="6969760" cy="857250"/>
          </a:xfrm>
        </p:spPr>
        <p:txBody>
          <a:bodyPr>
            <a:normAutofit/>
          </a:bodyPr>
          <a:lstStyle/>
          <a:p>
            <a:r>
              <a:rPr lang="en-US" altLang="en-US" sz="2400" dirty="0"/>
              <a:t>Objectives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a:xfrm>
            <a:off x="1717040" y="860966"/>
            <a:ext cx="6969760" cy="3394472"/>
          </a:xfrm>
        </p:spPr>
        <p:txBody>
          <a:bodyPr/>
          <a:lstStyle/>
          <a:p>
            <a:r>
              <a:rPr lang="en-CA" dirty="0"/>
              <a:t>RNN – class of ANN designed to recognize a data's sequential characteristics and use patterns to predict the next likely scenario</a:t>
            </a:r>
          </a:p>
          <a:p>
            <a:r>
              <a:rPr lang="en-CA" dirty="0"/>
              <a:t>GRU – Gradient Recurrent Unit – deal with vanishing gradient descent problem</a:t>
            </a:r>
          </a:p>
          <a:p>
            <a:r>
              <a:rPr lang="en-CA" dirty="0"/>
              <a:t>LSTM – Long Short-Term Memory – generalization of GRU</a:t>
            </a:r>
          </a:p>
          <a:p>
            <a:endParaRPr lang="en-CA" dirty="0"/>
          </a:p>
          <a:p>
            <a:pPr marL="0" indent="0">
              <a:buNone/>
            </a:pPr>
            <a:endParaRPr lang="en-CA" dirty="0"/>
          </a:p>
          <a:p>
            <a:pPr marL="0" indent="0">
              <a:buNone/>
            </a:pPr>
            <a:endParaRPr lang="en-US" dirty="0"/>
          </a:p>
        </p:txBody>
      </p:sp>
      <p:pic>
        <p:nvPicPr>
          <p:cNvPr id="3" name="Picture 2">
            <a:extLst>
              <a:ext uri="{FF2B5EF4-FFF2-40B4-BE49-F238E27FC236}">
                <a16:creationId xmlns:a16="http://schemas.microsoft.com/office/drawing/2014/main" id="{27D63881-EA4D-4DB3-97CC-EC12E67BA100}"/>
              </a:ext>
            </a:extLst>
          </p:cNvPr>
          <p:cNvPicPr>
            <a:picLocks noChangeAspect="1"/>
          </p:cNvPicPr>
          <p:nvPr/>
        </p:nvPicPr>
        <p:blipFill>
          <a:blip r:embed="rId2"/>
          <a:stretch>
            <a:fillRect/>
          </a:stretch>
        </p:blipFill>
        <p:spPr>
          <a:xfrm>
            <a:off x="2017888" y="2335553"/>
            <a:ext cx="6368064" cy="2716102"/>
          </a:xfrm>
          <a:prstGeom prst="rect">
            <a:avLst/>
          </a:prstGeom>
        </p:spPr>
      </p:pic>
    </p:spTree>
    <p:extLst>
      <p:ext uri="{BB962C8B-B14F-4D97-AF65-F5344CB8AC3E}">
        <p14:creationId xmlns:p14="http://schemas.microsoft.com/office/powerpoint/2010/main" val="427278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Normalized prototype</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marL="0" indent="0">
              <a:buNone/>
            </a:pPr>
            <a:r>
              <a:rPr lang="en-CA" sz="1400" dirty="0"/>
              <a:t>The state, which is used to compute both the gates and the candidate write can grow unbounded.</a:t>
            </a:r>
          </a:p>
          <a:p>
            <a:pPr marL="0" indent="0">
              <a:buNone/>
            </a:pPr>
            <a:endParaRPr lang="en-CA" sz="1500" dirty="0"/>
          </a:p>
          <a:p>
            <a:pPr marL="0" indent="0">
              <a:buNone/>
            </a:pPr>
            <a:r>
              <a:rPr lang="en-CA" sz="1500" b="1" dirty="0"/>
              <a:t>Solution:</a:t>
            </a:r>
          </a:p>
          <a:p>
            <a:pPr marL="685800" lvl="1"/>
            <a:r>
              <a:rPr lang="en-CA" sz="1400" dirty="0"/>
              <a:t>Pseudo LSTM</a:t>
            </a:r>
          </a:p>
          <a:p>
            <a:pPr marL="685800" lvl="1"/>
            <a:r>
              <a:rPr lang="en-CA" sz="1400" dirty="0"/>
              <a:t>GRU</a:t>
            </a:r>
            <a:r>
              <a:rPr lang="en-CA" sz="1500" dirty="0"/>
              <a:t>	 </a:t>
            </a:r>
            <a:endParaRPr lang="en-US" sz="1500" dirty="0"/>
          </a:p>
        </p:txBody>
      </p:sp>
    </p:spTree>
    <p:extLst>
      <p:ext uri="{BB962C8B-B14F-4D97-AF65-F5344CB8AC3E}">
        <p14:creationId xmlns:p14="http://schemas.microsoft.com/office/powerpoint/2010/main" val="3110396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GRU</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marL="0" indent="0">
                  <a:buNone/>
                </a:pPr>
                <a:r>
                  <a:rPr lang="en-CA" sz="1400" dirty="0"/>
                  <a:t>Impose a hard bound on the state and coordinate our writes and forgets is to explicitly link them. </a:t>
                </a:r>
              </a:p>
              <a:p>
                <a:pPr marL="0" indent="0">
                  <a:buNone/>
                </a:pPr>
                <a:endParaRPr lang="en-CA" sz="1400" dirty="0"/>
              </a:p>
              <a:p>
                <a:pPr marL="0" indent="0">
                  <a:buNone/>
                </a:pPr>
                <a:r>
                  <a:rPr lang="en-CA" sz="1400" dirty="0"/>
                  <a:t>Instead of doing selective writes and selective forgets, we do selective overwrites by setting our forget gate equal to 1 minus our write gate.</a:t>
                </a:r>
              </a:p>
              <a:p>
                <a:pPr marL="0" indent="0">
                  <a:buNone/>
                </a:pPr>
                <a:endParaRPr lang="en-CA" sz="1400" dirty="0"/>
              </a:p>
              <a:p>
                <a:pPr marL="0" indent="0">
                  <a:buNone/>
                </a:pPr>
                <a:endParaRPr lang="en-CA" dirty="0"/>
              </a:p>
              <a:p>
                <a:pPr marL="0" indent="0">
                  <a:buNone/>
                </a:pPr>
                <a:endParaRPr lang="en-CA" dirty="0"/>
              </a:p>
              <a:p>
                <a:pPr marL="0" indent="0">
                  <a:buNone/>
                </a:pPr>
                <a:r>
                  <a:rPr lang="en-CA" sz="1400" dirty="0"/>
                  <a:t>This works because it turns </a:t>
                </a:r>
                <a:r>
                  <a:rPr lang="en-CA" sz="1400" dirty="0" err="1"/>
                  <a:t>s</a:t>
                </a:r>
                <a:r>
                  <a:rPr lang="en-CA" sz="1400" baseline="-25000" dirty="0" err="1"/>
                  <a:t>t</a:t>
                </a:r>
                <a:r>
                  <a:rPr lang="en-CA" sz="1400" dirty="0"/>
                  <a:t> into an element-wise weighted average of s</a:t>
                </a:r>
                <a:r>
                  <a:rPr lang="en-CA" sz="1400" baseline="-25000" dirty="0"/>
                  <a:t>t−1</a:t>
                </a:r>
                <a:r>
                  <a:rPr lang="en-CA" sz="1400" dirty="0"/>
                  <a:t> and </a:t>
                </a:r>
                <a:r>
                  <a:rPr lang="en-US" sz="1400"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𝑠</m:t>
                            </m:r>
                          </m:e>
                        </m:acc>
                      </m:e>
                      <m:sub>
                        <m:r>
                          <a:rPr lang="en-US" sz="1400" i="1">
                            <a:latin typeface="Cambria Math" panose="02040503050406030204" pitchFamily="18" charset="0"/>
                            <a:ea typeface="Cambria Math" panose="02040503050406030204" pitchFamily="18" charset="0"/>
                          </a:rPr>
                          <m:t>𝑡</m:t>
                        </m:r>
                      </m:sub>
                    </m:sSub>
                  </m:oMath>
                </a14:m>
                <a:r>
                  <a:rPr lang="en-CA" sz="1400" dirty="0"/>
                  <a:t>, which is bounded if both s</a:t>
                </a:r>
                <a:r>
                  <a:rPr lang="en-CA" sz="1400" baseline="-25000" dirty="0"/>
                  <a:t>t−1</a:t>
                </a:r>
                <a:r>
                  <a:rPr lang="en-CA" sz="1400" dirty="0"/>
                  <a:t>  and </a:t>
                </a:r>
                <a:r>
                  <a:rPr lang="en-US" sz="1400" dirty="0">
                    <a:ea typeface="Cambria Math" panose="02040503050406030204" pitchFamily="18" charset="0"/>
                  </a:rPr>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acc>
                          <m:accPr>
                            <m:chr m:val="̃"/>
                            <m:ctrlPr>
                              <a:rPr lang="en-US" sz="1400" i="1">
                                <a:latin typeface="Cambria Math" panose="02040503050406030204" pitchFamily="18" charset="0"/>
                                <a:ea typeface="Cambria Math" panose="02040503050406030204" pitchFamily="18" charset="0"/>
                              </a:rPr>
                            </m:ctrlPr>
                          </m:accPr>
                          <m:e>
                            <m:r>
                              <a:rPr lang="en-US" sz="1400" i="1">
                                <a:latin typeface="Cambria Math" panose="02040503050406030204" pitchFamily="18" charset="0"/>
                                <a:ea typeface="Cambria Math" panose="02040503050406030204" pitchFamily="18" charset="0"/>
                              </a:rPr>
                              <m:t>𝑠</m:t>
                            </m:r>
                          </m:e>
                        </m:acc>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 </m:t>
                    </m:r>
                  </m:oMath>
                </a14:m>
                <a:r>
                  <a:rPr lang="en-CA" sz="1400" dirty="0"/>
                  <a:t> are bounded. </a:t>
                </a:r>
              </a:p>
            </p:txBody>
          </p:sp>
        </mc:Choice>
        <mc:Fallback xmlns="">
          <p:sp>
            <p:nvSpPr>
              <p:cNvPr id="4" name="Content Placeholder 3">
                <a:extLst>
                  <a:ext uri="{FF2B5EF4-FFF2-40B4-BE49-F238E27FC236}">
                    <a16:creationId xmlns:a16="http://schemas.microsoft.com/office/drawing/2014/main" id="{BDC51FA6-BEC8-224F-80D8-E138107EEFCA}"/>
                  </a:ext>
                </a:extLst>
              </p:cNvPr>
              <p:cNvSpPr>
                <a:spLocks noGrp="1" noRot="1" noChangeAspect="1" noMove="1" noResize="1" noEditPoints="1" noAdjustHandles="1" noChangeArrowheads="1" noChangeShapeType="1" noTextEdit="1"/>
              </p:cNvSpPr>
              <p:nvPr>
                <p:ph idx="1"/>
              </p:nvPr>
            </p:nvSpPr>
            <p:spPr>
              <a:blipFill>
                <a:blip r:embed="rId2"/>
                <a:stretch>
                  <a:fillRect l="-182" t="-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AED3FA6-5520-044F-848F-E2D457B68970}"/>
                  </a:ext>
                </a:extLst>
              </p:cNvPr>
              <p:cNvSpPr/>
              <p:nvPr/>
            </p:nvSpPr>
            <p:spPr>
              <a:xfrm>
                <a:off x="3444394" y="2600855"/>
                <a:ext cx="3006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e>
                        <m:sub>
                          <m:r>
                            <a:rPr lang="en-US" i="1">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𝑖</m:t>
                          </m:r>
                        </m:e>
                        <m:sub>
                          <m:r>
                            <a:rPr lang="en-US" b="0" i="1" smtClean="0">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𝑠</m:t>
                              </m:r>
                            </m:e>
                          </m:acc>
                        </m:e>
                        <m:sub>
                          <m:r>
                            <a:rPr lang="en-US" i="1">
                              <a:latin typeface="Cambria Math" panose="02040503050406030204" pitchFamily="18" charset="0"/>
                              <a:ea typeface="Cambria Math" panose="02040503050406030204" pitchFamily="18" charset="0"/>
                            </a:rPr>
                            <m:t>𝑡</m:t>
                          </m:r>
                        </m:sub>
                      </m:sSub>
                    </m:oMath>
                  </m:oMathPara>
                </a14:m>
                <a:endParaRPr lang="en-US" dirty="0"/>
              </a:p>
            </p:txBody>
          </p:sp>
        </mc:Choice>
        <mc:Fallback xmlns="">
          <p:sp>
            <p:nvSpPr>
              <p:cNvPr id="3" name="Rectangle 2">
                <a:extLst>
                  <a:ext uri="{FF2B5EF4-FFF2-40B4-BE49-F238E27FC236}">
                    <a16:creationId xmlns:a16="http://schemas.microsoft.com/office/drawing/2014/main" id="{5AED3FA6-5520-044F-848F-E2D457B68970}"/>
                  </a:ext>
                </a:extLst>
              </p:cNvPr>
              <p:cNvSpPr>
                <a:spLocks noRot="1" noChangeAspect="1" noMove="1" noResize="1" noEditPoints="1" noAdjustHandles="1" noChangeArrowheads="1" noChangeShapeType="1" noTextEdit="1"/>
              </p:cNvSpPr>
              <p:nvPr/>
            </p:nvSpPr>
            <p:spPr>
              <a:xfrm>
                <a:off x="3444394" y="2600855"/>
                <a:ext cx="3006656"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16956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GRU</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CA" sz="1400" dirty="0"/>
              <a:t>To conform for the GRU terminology used in the literatures, we call the overwrite gate an update gate and label it </a:t>
            </a:r>
            <a:r>
              <a:rPr lang="en-CA" sz="1400" dirty="0" err="1"/>
              <a:t>z</a:t>
            </a:r>
            <a:r>
              <a:rPr lang="en-CA" sz="1400" baseline="-25000" dirty="0" err="1"/>
              <a:t>t</a:t>
            </a:r>
            <a:r>
              <a:rPr lang="en-CA" sz="1400" baseline="-25000" dirty="0"/>
              <a:t>.</a:t>
            </a:r>
          </a:p>
          <a:p>
            <a:pPr marL="0" indent="0">
              <a:buNone/>
            </a:pPr>
            <a:endParaRPr lang="en-CA" sz="1400" baseline="-25000" dirty="0"/>
          </a:p>
          <a:p>
            <a:r>
              <a:rPr lang="en-CA" sz="1400" dirty="0">
                <a:solidFill>
                  <a:srgbClr val="FF0000"/>
                </a:solidFill>
              </a:rPr>
              <a:t>Note that although called an “update” gate, it operates as “do-not-update” gate by specifying the percentage of the prior state that we don’t want to overwrite.</a:t>
            </a:r>
            <a:r>
              <a:rPr lang="en-CA" dirty="0"/>
              <a:t> </a:t>
            </a:r>
            <a:endParaRPr lang="en-US" baseline="-25000"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F33D884-C571-024D-AE9B-2D39943631CB}"/>
                  </a:ext>
                </a:extLst>
              </p:cNvPr>
              <p:cNvSpPr/>
              <p:nvPr/>
            </p:nvSpPr>
            <p:spPr>
              <a:xfrm>
                <a:off x="2818718" y="2897387"/>
                <a:ext cx="2674835" cy="332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𝑧</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baseline="-25000" smtClean="0">
                          <a:latin typeface="Cambria Math" panose="02040503050406030204" pitchFamily="18" charset="0"/>
                        </a:rPr>
                        <m:t>𝑧</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r>
                        <a:rPr lang="en-US" sz="1600" b="0" i="1" baseline="-25000" smtClean="0">
                          <a:latin typeface="Cambria Math" panose="02040503050406030204" pitchFamily="18" charset="0"/>
                        </a:rPr>
                        <m:t>𝑧</m:t>
                      </m:r>
                      <m:r>
                        <a:rPr lang="en-US" sz="1600" b="0" i="1" smtClean="0">
                          <a:latin typeface="Cambria Math" panose="02040503050406030204" pitchFamily="18" charset="0"/>
                          <a:ea typeface="Cambria Math" panose="02040503050406030204" pitchFamily="18" charset="0"/>
                        </a:rPr>
                        <m:t>𝑥</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𝑊𝑧𝑠𝑡</m:t>
                      </m:r>
                      <m:r>
                        <a:rPr lang="en-US" sz="1600" b="0" i="1" baseline="-25000" smtClean="0">
                          <a:latin typeface="Cambria Math" panose="02040503050406030204" pitchFamily="18" charset="0"/>
                          <a:ea typeface="Cambria Math" panose="02040503050406030204" pitchFamily="18" charset="0"/>
                        </a:rPr>
                        <m:t>−</m:t>
                      </m:r>
                      <m:r>
                        <a:rPr lang="en-US" sz="1600" b="0" i="1" baseline="-25000"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oMath>
                  </m:oMathPara>
                </a14:m>
                <a:endParaRPr lang="en-US" sz="1600" baseline="-25000" dirty="0"/>
              </a:p>
            </p:txBody>
          </p:sp>
        </mc:Choice>
        <mc:Fallback xmlns="">
          <p:sp>
            <p:nvSpPr>
              <p:cNvPr id="12" name="Rectangle 11">
                <a:extLst>
                  <a:ext uri="{FF2B5EF4-FFF2-40B4-BE49-F238E27FC236}">
                    <a16:creationId xmlns:a16="http://schemas.microsoft.com/office/drawing/2014/main" id="{6F33D884-C571-024D-AE9B-2D39943631CB}"/>
                  </a:ext>
                </a:extLst>
              </p:cNvPr>
              <p:cNvSpPr>
                <a:spLocks noRot="1" noChangeAspect="1" noMove="1" noResize="1" noEditPoints="1" noAdjustHandles="1" noChangeArrowheads="1" noChangeShapeType="1" noTextEdit="1"/>
              </p:cNvSpPr>
              <p:nvPr/>
            </p:nvSpPr>
            <p:spPr>
              <a:xfrm>
                <a:off x="2818718" y="2897387"/>
                <a:ext cx="2674835" cy="332912"/>
              </a:xfrm>
              <a:prstGeom prst="rect">
                <a:avLst/>
              </a:prstGeom>
              <a:blipFill>
                <a:blip r:embed="rId2"/>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7BB4701-B88C-6B4B-B74F-4C15E8B23C58}"/>
                  </a:ext>
                </a:extLst>
              </p:cNvPr>
              <p:cNvSpPr/>
              <p:nvPr/>
            </p:nvSpPr>
            <p:spPr>
              <a:xfrm>
                <a:off x="2818717" y="2564013"/>
                <a:ext cx="2674194" cy="332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baseline="-25000" smtClean="0">
                          <a:latin typeface="Cambria Math" panose="02040503050406030204" pitchFamily="18" charset="0"/>
                        </a:rPr>
                        <m:t>𝑟</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r>
                        <a:rPr lang="en-US" sz="1600" b="0" i="1" baseline="-25000" smtClean="0">
                          <a:latin typeface="Cambria Math" panose="02040503050406030204" pitchFamily="18" charset="0"/>
                        </a:rPr>
                        <m:t>𝑟</m:t>
                      </m:r>
                      <m:r>
                        <a:rPr lang="en-US" sz="1600" b="0" i="1" smtClean="0">
                          <a:latin typeface="Cambria Math" panose="02040503050406030204" pitchFamily="18" charset="0"/>
                          <a:ea typeface="Cambria Math" panose="02040503050406030204" pitchFamily="18" charset="0"/>
                        </a:rPr>
                        <m:t>𝑥</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𝑊𝑟𝑠𝑡</m:t>
                      </m:r>
                      <m:r>
                        <a:rPr lang="en-US" sz="1600" b="0" i="1" baseline="-25000" smtClean="0">
                          <a:latin typeface="Cambria Math" panose="02040503050406030204" pitchFamily="18" charset="0"/>
                          <a:ea typeface="Cambria Math" panose="02040503050406030204" pitchFamily="18" charset="0"/>
                        </a:rPr>
                        <m:t>−</m:t>
                      </m:r>
                      <m:r>
                        <a:rPr lang="en-US" sz="1600" b="0" i="1" baseline="-25000"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ea typeface="Cambria Math" panose="02040503050406030204" pitchFamily="18" charset="0"/>
                        </a:rPr>
                        <m:t>)</m:t>
                      </m:r>
                    </m:oMath>
                  </m:oMathPara>
                </a14:m>
                <a:endParaRPr lang="en-US" sz="1600" baseline="-25000" dirty="0"/>
              </a:p>
            </p:txBody>
          </p:sp>
        </mc:Choice>
        <mc:Fallback xmlns="">
          <p:sp>
            <p:nvSpPr>
              <p:cNvPr id="13" name="Rectangle 12">
                <a:extLst>
                  <a:ext uri="{FF2B5EF4-FFF2-40B4-BE49-F238E27FC236}">
                    <a16:creationId xmlns:a16="http://schemas.microsoft.com/office/drawing/2014/main" id="{87BB4701-B88C-6B4B-B74F-4C15E8B23C58}"/>
                  </a:ext>
                </a:extLst>
              </p:cNvPr>
              <p:cNvSpPr>
                <a:spLocks noRot="1" noChangeAspect="1" noMove="1" noResize="1" noEditPoints="1" noAdjustHandles="1" noChangeArrowheads="1" noChangeShapeType="1" noTextEdit="1"/>
              </p:cNvSpPr>
              <p:nvPr/>
            </p:nvSpPr>
            <p:spPr>
              <a:xfrm>
                <a:off x="2818717" y="2564013"/>
                <a:ext cx="2674194" cy="332912"/>
              </a:xfrm>
              <a:prstGeom prst="rect">
                <a:avLst/>
              </a:prstGeom>
              <a:blipFill>
                <a:blip r:embed="rId3"/>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B6475F9-07B5-0C42-96AD-268E4B47F97D}"/>
                  </a:ext>
                </a:extLst>
              </p:cNvPr>
              <p:cNvSpPr txBox="1"/>
              <p:nvPr/>
            </p:nvSpPr>
            <p:spPr>
              <a:xfrm>
                <a:off x="2818717" y="3593745"/>
                <a:ext cx="281166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𝑠</m:t>
                              </m:r>
                            </m:e>
                          </m:acc>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𝑊</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𝑟</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14" name="TextBox 13">
                <a:extLst>
                  <a:ext uri="{FF2B5EF4-FFF2-40B4-BE49-F238E27FC236}">
                    <a16:creationId xmlns:a16="http://schemas.microsoft.com/office/drawing/2014/main" id="{3B6475F9-07B5-0C42-96AD-268E4B47F97D}"/>
                  </a:ext>
                </a:extLst>
              </p:cNvPr>
              <p:cNvSpPr txBox="1">
                <a:spLocks noRot="1" noChangeAspect="1" noMove="1" noResize="1" noEditPoints="1" noAdjustHandles="1" noChangeArrowheads="1" noChangeShapeType="1" noTextEdit="1"/>
              </p:cNvSpPr>
              <p:nvPr/>
            </p:nvSpPr>
            <p:spPr>
              <a:xfrm>
                <a:off x="2818717" y="3593745"/>
                <a:ext cx="2811667" cy="246221"/>
              </a:xfrm>
              <a:prstGeom prst="rect">
                <a:avLst/>
              </a:prstGeom>
              <a:blipFill>
                <a:blip r:embed="rId4"/>
                <a:stretch>
                  <a:fillRect l="-450" r="-1802"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DE2CE7E-0F61-1341-98D7-7E2B200C57A7}"/>
                  </a:ext>
                </a:extLst>
              </p:cNvPr>
              <p:cNvSpPr txBox="1"/>
              <p:nvPr/>
            </p:nvSpPr>
            <p:spPr>
              <a:xfrm>
                <a:off x="2818717" y="3983754"/>
                <a:ext cx="249985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𝑧</m:t>
                          </m:r>
                        </m:e>
                        <m:sub>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1</m:t>
                          </m:r>
                        </m:sub>
                      </m:sSub>
                      <m:r>
                        <a:rPr lang="en-US" sz="1600" b="0" i="0" smtClean="0">
                          <a:latin typeface="Cambria Math" panose="02040503050406030204" pitchFamily="18" charset="0"/>
                          <a:ea typeface="Cambria Math" panose="02040503050406030204" pitchFamily="18" charset="0"/>
                        </a:rPr>
                        <m:t>+(</m:t>
                      </m:r>
                      <m:r>
                        <a:rPr lang="en-US" sz="1600" b="0" i="0" smtClean="0">
                          <a:latin typeface="Cambria Math" panose="02040503050406030204" pitchFamily="18" charset="0"/>
                          <a:ea typeface="Cambria Math" panose="02040503050406030204" pitchFamily="18" charset="0"/>
                        </a:rPr>
                        <m:t>1</m:t>
                      </m:r>
                      <m:r>
                        <a:rPr lang="en-US" sz="1600" b="0" i="0"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𝑧</m:t>
                          </m:r>
                        </m:e>
                        <m:sub>
                          <m:r>
                            <a:rPr lang="en-US" sz="1600" i="1">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acc>
                            <m:accPr>
                              <m:chr m:val="̃"/>
                              <m:ctrlPr>
                                <a:rPr lang="en-US" sz="160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𝑠</m:t>
                              </m:r>
                            </m:e>
                          </m:acc>
                        </m:e>
                        <m:sub>
                          <m:r>
                            <a:rPr lang="en-US" sz="1600" i="1">
                              <a:latin typeface="Cambria Math" panose="02040503050406030204" pitchFamily="18" charset="0"/>
                              <a:ea typeface="Cambria Math" panose="02040503050406030204" pitchFamily="18" charset="0"/>
                            </a:rPr>
                            <m:t>𝑡</m:t>
                          </m:r>
                        </m:sub>
                      </m:sSub>
                    </m:oMath>
                  </m:oMathPara>
                </a14:m>
                <a:endParaRPr lang="en-US" sz="1600" dirty="0"/>
              </a:p>
            </p:txBody>
          </p:sp>
        </mc:Choice>
        <mc:Fallback xmlns="">
          <p:sp>
            <p:nvSpPr>
              <p:cNvPr id="15" name="TextBox 14">
                <a:extLst>
                  <a:ext uri="{FF2B5EF4-FFF2-40B4-BE49-F238E27FC236}">
                    <a16:creationId xmlns:a16="http://schemas.microsoft.com/office/drawing/2014/main" id="{DDE2CE7E-0F61-1341-98D7-7E2B200C57A7}"/>
                  </a:ext>
                </a:extLst>
              </p:cNvPr>
              <p:cNvSpPr txBox="1">
                <a:spLocks noRot="1" noChangeAspect="1" noMove="1" noResize="1" noEditPoints="1" noAdjustHandles="1" noChangeArrowheads="1" noChangeShapeType="1" noTextEdit="1"/>
              </p:cNvSpPr>
              <p:nvPr/>
            </p:nvSpPr>
            <p:spPr>
              <a:xfrm>
                <a:off x="2818717" y="3983754"/>
                <a:ext cx="2499851" cy="246221"/>
              </a:xfrm>
              <a:prstGeom prst="rect">
                <a:avLst/>
              </a:prstGeom>
              <a:blipFill>
                <a:blip r:embed="rId5"/>
                <a:stretch>
                  <a:fillRect l="-505" b="-40000"/>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44C3BEED-B637-C346-BA0E-DB83E0FF4C6B}"/>
              </a:ext>
            </a:extLst>
          </p:cNvPr>
          <p:cNvPicPr>
            <a:picLocks noChangeAspect="1"/>
          </p:cNvPicPr>
          <p:nvPr/>
        </p:nvPicPr>
        <p:blipFill>
          <a:blip r:embed="rId6"/>
          <a:stretch>
            <a:fillRect/>
          </a:stretch>
        </p:blipFill>
        <p:spPr>
          <a:xfrm>
            <a:off x="5930472" y="2368243"/>
            <a:ext cx="2456240" cy="2451003"/>
          </a:xfrm>
          <a:prstGeom prst="rect">
            <a:avLst/>
          </a:prstGeom>
        </p:spPr>
      </p:pic>
    </p:spTree>
    <p:extLst>
      <p:ext uri="{BB962C8B-B14F-4D97-AF65-F5344CB8AC3E}">
        <p14:creationId xmlns:p14="http://schemas.microsoft.com/office/powerpoint/2010/main" val="174708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Pseudo LSTM-soft boundaries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marL="0" indent="0">
                  <a:buNone/>
                </a:pPr>
                <a:r>
                  <a:rPr lang="en-CA" sz="1400" dirty="0"/>
                  <a:t>We can impose a soft bound by normalizing the state.</a:t>
                </a:r>
              </a:p>
              <a:p>
                <a:pPr marL="0" indent="0" algn="ctr">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1</m:t>
                            </m:r>
                          </m:e>
                        </m:rad>
                      </m:den>
                    </m:f>
                  </m:oMath>
                </a14:m>
                <a:r>
                  <a:rPr lang="en-CA" dirty="0"/>
                  <a:t> 	 </a:t>
                </a:r>
              </a:p>
              <a:p>
                <a:pPr marL="0" indent="0" algn="ctr">
                  <a:buNone/>
                </a:pPr>
                <a:endParaRPr lang="en-CA" dirty="0"/>
              </a:p>
              <a:p>
                <a:pPr marL="0" indent="0" algn="just">
                  <a:buNone/>
                </a:pPr>
                <a:r>
                  <a:rPr lang="en-CA" sz="1400" dirty="0"/>
                  <a:t>This provides a method for creating a soft bound on the state, and may perform slightly better than regular LSTM.</a:t>
                </a:r>
                <a:endParaRPr lang="en-US" sz="1400" dirty="0"/>
              </a:p>
            </p:txBody>
          </p:sp>
        </mc:Choice>
        <mc:Fallback xmlns="">
          <p:sp>
            <p:nvSpPr>
              <p:cNvPr id="4" name="Content Placeholder 3">
                <a:extLst>
                  <a:ext uri="{FF2B5EF4-FFF2-40B4-BE49-F238E27FC236}">
                    <a16:creationId xmlns:a16="http://schemas.microsoft.com/office/drawing/2014/main" id="{BDC51FA6-BEC8-224F-80D8-E138107EEFCA}"/>
                  </a:ext>
                </a:extLst>
              </p:cNvPr>
              <p:cNvSpPr>
                <a:spLocks noGrp="1" noRot="1" noChangeAspect="1" noMove="1" noResize="1" noEditPoints="1" noAdjustHandles="1" noChangeArrowheads="1" noChangeShapeType="1" noTextEdit="1"/>
              </p:cNvSpPr>
              <p:nvPr>
                <p:ph idx="1"/>
              </p:nvPr>
            </p:nvSpPr>
            <p:spPr>
              <a:blipFill>
                <a:blip r:embed="rId2"/>
                <a:stretch>
                  <a:fillRect l="-182" t="-373" r="-182"/>
                </a:stretch>
              </a:blipFill>
            </p:spPr>
            <p:txBody>
              <a:bodyPr/>
              <a:lstStyle/>
              <a:p>
                <a:r>
                  <a:rPr lang="en-US">
                    <a:noFill/>
                  </a:rPr>
                  <a:t> </a:t>
                </a:r>
              </a:p>
            </p:txBody>
          </p:sp>
        </mc:Fallback>
      </mc:AlternateContent>
    </p:spTree>
    <p:extLst>
      <p:ext uri="{BB962C8B-B14F-4D97-AF65-F5344CB8AC3E}">
        <p14:creationId xmlns:p14="http://schemas.microsoft.com/office/powerpoint/2010/main" val="3654877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Pseudo LSTM-hard boundaries</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marL="0" indent="0">
              <a:buNone/>
            </a:pPr>
            <a:r>
              <a:rPr lang="en-CA" sz="1400" dirty="0"/>
              <a:t>we cannot apply the squashing function to the state itself (for this would result in information morphing and violate our fundamental principle of LSTMs). Instead, we pass the state through the squashing function every time we need to use it for anything except making incremental writes to it.</a:t>
            </a:r>
            <a:endParaRPr lang="en-US" sz="1400"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279113F-511B-A143-9D4B-F411288241CB}"/>
                  </a:ext>
                </a:extLst>
              </p:cNvPr>
              <p:cNvSpPr/>
              <p:nvPr/>
            </p:nvSpPr>
            <p:spPr>
              <a:xfrm>
                <a:off x="2200911" y="2325654"/>
                <a:ext cx="3217932" cy="3329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sz="1600" i="1" smtClean="0">
                          <a:latin typeface="Cambria Math" panose="02040503050406030204" pitchFamily="18" charset="0"/>
                        </a:rPr>
                        <m:t>i</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baseline="-25000" smtClean="0">
                          <a:latin typeface="Cambria Math" panose="02040503050406030204" pitchFamily="18" charset="0"/>
                        </a:rPr>
                        <m:t>𝑖</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r>
                        <a:rPr lang="en-US" sz="1600" b="0" i="1" baseline="-25000" smtClean="0">
                          <a:latin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𝑥</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𝑊𝑖</m:t>
                      </m:r>
                      <m:r>
                        <a:rPr lang="en-US" sz="1600" i="1" smtClean="0">
                          <a:latin typeface="Cambria Math" panose="02040503050406030204" pitchFamily="18" charset="0"/>
                          <a:ea typeface="Cambria Math" panose="02040503050406030204" pitchFamily="18" charset="0"/>
                        </a:rPr>
                        <m:t>𝜙</m:t>
                      </m:r>
                      <m:d>
                        <m:dPr>
                          <m:ctrlPr>
                            <a:rPr lang="en-US" sz="1600" b="0" i="1" smtClean="0">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𝑠</m:t>
                          </m:r>
                          <m:r>
                            <a:rPr lang="en-CA" sz="1600" i="1" baseline="-25000">
                              <a:latin typeface="Cambria Math" panose="02040503050406030204" pitchFamily="18" charset="0"/>
                            </a:rPr>
                            <m:t>𝑡</m:t>
                          </m:r>
                          <m:r>
                            <a:rPr lang="en-CA" sz="1600" i="1" baseline="-25000">
                              <a:latin typeface="Cambria Math" panose="02040503050406030204" pitchFamily="18" charset="0"/>
                            </a:rPr>
                            <m:t>−</m:t>
                          </m:r>
                          <m:r>
                            <a:rPr lang="en-CA" sz="1600" i="1" baseline="-25000">
                              <a:latin typeface="Cambria Math" panose="02040503050406030204" pitchFamily="18" charset="0"/>
                            </a:rPr>
                            <m:t>1</m:t>
                          </m:r>
                        </m:e>
                      </m:d>
                      <m:r>
                        <a:rPr lang="en-US" sz="1600" b="0" i="1" smtClean="0">
                          <a:latin typeface="Cambria Math" panose="02040503050406030204" pitchFamily="18" charset="0"/>
                          <a:ea typeface="Cambria Math" panose="02040503050406030204" pitchFamily="18" charset="0"/>
                        </a:rPr>
                        <m:t>)</m:t>
                      </m:r>
                    </m:oMath>
                  </m:oMathPara>
                </a14:m>
                <a:endParaRPr lang="en-US" sz="1600" baseline="-25000" dirty="0"/>
              </a:p>
            </p:txBody>
          </p:sp>
        </mc:Choice>
        <mc:Fallback xmlns="">
          <p:sp>
            <p:nvSpPr>
              <p:cNvPr id="5" name="Rectangle 4">
                <a:extLst>
                  <a:ext uri="{FF2B5EF4-FFF2-40B4-BE49-F238E27FC236}">
                    <a16:creationId xmlns:a16="http://schemas.microsoft.com/office/drawing/2014/main" id="{C279113F-511B-A143-9D4B-F411288241CB}"/>
                  </a:ext>
                </a:extLst>
              </p:cNvPr>
              <p:cNvSpPr>
                <a:spLocks noRot="1" noChangeAspect="1" noMove="1" noResize="1" noEditPoints="1" noAdjustHandles="1" noChangeArrowheads="1" noChangeShapeType="1" noTextEdit="1"/>
              </p:cNvSpPr>
              <p:nvPr/>
            </p:nvSpPr>
            <p:spPr>
              <a:xfrm>
                <a:off x="2200911" y="2325654"/>
                <a:ext cx="3217932" cy="332912"/>
              </a:xfrm>
              <a:prstGeom prst="rect">
                <a:avLst/>
              </a:prstGeom>
              <a:blipFill>
                <a:blip r:embed="rId2"/>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1FA7476-CC3E-C546-9D29-103757236BD1}"/>
                  </a:ext>
                </a:extLst>
              </p:cNvPr>
              <p:cNvSpPr/>
              <p:nvPr/>
            </p:nvSpPr>
            <p:spPr>
              <a:xfrm>
                <a:off x="2360403" y="2694933"/>
                <a:ext cx="3018840" cy="332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1600" i="1" smtClean="0">
                          <a:latin typeface="Cambria Math" panose="02040503050406030204" pitchFamily="18" charset="0"/>
                        </a:rPr>
                        <m:t>o</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baseline="-25000" smtClean="0">
                          <a:latin typeface="Cambria Math" panose="02040503050406030204" pitchFamily="18" charset="0"/>
                        </a:rPr>
                        <m:t>𝑜</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r>
                        <a:rPr lang="en-US" sz="1600" b="0" i="1" baseline="-25000" smtClean="0">
                          <a:latin typeface="Cambria Math" panose="02040503050406030204" pitchFamily="18" charset="0"/>
                        </a:rPr>
                        <m:t>𝑜</m:t>
                      </m:r>
                      <m:r>
                        <a:rPr lang="en-US" sz="1600" b="0" i="1" smtClean="0">
                          <a:latin typeface="Cambria Math" panose="02040503050406030204" pitchFamily="18" charset="0"/>
                          <a:ea typeface="Cambria Math" panose="02040503050406030204" pitchFamily="18" charset="0"/>
                        </a:rPr>
                        <m:t>𝑥</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𝑊𝑜</m:t>
                      </m:r>
                      <m:r>
                        <a:rPr lang="en-US" sz="1600" i="1">
                          <a:latin typeface="Cambria Math" panose="02040503050406030204" pitchFamily="18" charset="0"/>
                          <a:ea typeface="Cambria Math" panose="02040503050406030204" pitchFamily="18" charset="0"/>
                        </a:rPr>
                        <m:t>𝜙</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𝑠</m:t>
                          </m:r>
                          <m:r>
                            <a:rPr lang="en-CA" sz="1600" i="1" baseline="-25000">
                              <a:latin typeface="Cambria Math" panose="02040503050406030204" pitchFamily="18" charset="0"/>
                            </a:rPr>
                            <m:t>𝑡</m:t>
                          </m:r>
                          <m:r>
                            <a:rPr lang="en-CA" sz="1600" i="1" baseline="-25000">
                              <a:latin typeface="Cambria Math" panose="02040503050406030204" pitchFamily="18" charset="0"/>
                            </a:rPr>
                            <m:t>−</m:t>
                          </m:r>
                          <m:r>
                            <a:rPr lang="en-CA" sz="1600" i="1" baseline="-25000">
                              <a:latin typeface="Cambria Math" panose="02040503050406030204" pitchFamily="18" charset="0"/>
                            </a:rPr>
                            <m:t>1</m:t>
                          </m:r>
                        </m:e>
                      </m:d>
                      <m:r>
                        <a:rPr lang="en-US" sz="1600" b="0" i="1" smtClean="0">
                          <a:latin typeface="Cambria Math" panose="02040503050406030204" pitchFamily="18" charset="0"/>
                          <a:ea typeface="Cambria Math" panose="02040503050406030204" pitchFamily="18" charset="0"/>
                        </a:rPr>
                        <m:t>)</m:t>
                      </m:r>
                    </m:oMath>
                  </m:oMathPara>
                </a14:m>
                <a:endParaRPr lang="en-US" sz="1600" baseline="-25000" dirty="0"/>
              </a:p>
            </p:txBody>
          </p:sp>
        </mc:Choice>
        <mc:Fallback xmlns="">
          <p:sp>
            <p:nvSpPr>
              <p:cNvPr id="6" name="Rectangle 5">
                <a:extLst>
                  <a:ext uri="{FF2B5EF4-FFF2-40B4-BE49-F238E27FC236}">
                    <a16:creationId xmlns:a16="http://schemas.microsoft.com/office/drawing/2014/main" id="{D1FA7476-CC3E-C546-9D29-103757236BD1}"/>
                  </a:ext>
                </a:extLst>
              </p:cNvPr>
              <p:cNvSpPr>
                <a:spLocks noRot="1" noChangeAspect="1" noMove="1" noResize="1" noEditPoints="1" noAdjustHandles="1" noChangeArrowheads="1" noChangeShapeType="1" noTextEdit="1"/>
              </p:cNvSpPr>
              <p:nvPr/>
            </p:nvSpPr>
            <p:spPr>
              <a:xfrm>
                <a:off x="2360403" y="2694933"/>
                <a:ext cx="3018840" cy="332912"/>
              </a:xfrm>
              <a:prstGeom prst="rect">
                <a:avLst/>
              </a:prstGeom>
              <a:blipFill>
                <a:blip r:embed="rId3"/>
                <a:stretch>
                  <a:fillRect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EE1C9E1-FCFE-914E-9864-08E598659B66}"/>
                  </a:ext>
                </a:extLst>
              </p:cNvPr>
              <p:cNvSpPr/>
              <p:nvPr/>
            </p:nvSpPr>
            <p:spPr>
              <a:xfrm>
                <a:off x="2360403" y="3130429"/>
                <a:ext cx="2983509" cy="332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1600" i="1" smtClean="0">
                          <a:latin typeface="Cambria Math" panose="02040503050406030204" pitchFamily="18" charset="0"/>
                        </a:rPr>
                        <m:t>f</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smtClean="0">
                          <a:latin typeface="Cambria Math" panose="02040503050406030204" pitchFamily="18" charset="0"/>
                          <a:ea typeface="Cambria Math" panose="02040503050406030204" pitchFamily="18" charset="0"/>
                        </a:rPr>
                        <m:t>𝜎</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baseline="-25000" smtClean="0">
                          <a:latin typeface="Cambria Math" panose="02040503050406030204" pitchFamily="18" charset="0"/>
                        </a:rPr>
                        <m:t>𝑓</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r>
                        <a:rPr lang="en-US" sz="1600" b="0" i="1" baseline="-25000" smtClean="0">
                          <a:latin typeface="Cambria Math" panose="02040503050406030204" pitchFamily="18" charset="0"/>
                        </a:rPr>
                        <m:t>𝑓</m:t>
                      </m:r>
                      <m:r>
                        <a:rPr lang="en-US" sz="1600" b="0" i="1" smtClean="0">
                          <a:latin typeface="Cambria Math" panose="02040503050406030204" pitchFamily="18" charset="0"/>
                          <a:ea typeface="Cambria Math" panose="02040503050406030204" pitchFamily="18" charset="0"/>
                        </a:rPr>
                        <m:t>𝑥</m:t>
                      </m:r>
                      <m:r>
                        <a:rPr lang="en-CA" sz="1600" i="1" baseline="-25000">
                          <a:latin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𝑊𝑓</m:t>
                      </m:r>
                      <m:r>
                        <a:rPr lang="en-US" sz="1600" i="1">
                          <a:latin typeface="Cambria Math" panose="02040503050406030204" pitchFamily="18" charset="0"/>
                          <a:ea typeface="Cambria Math" panose="02040503050406030204" pitchFamily="18" charset="0"/>
                        </a:rPr>
                        <m:t>𝜙</m:t>
                      </m:r>
                      <m:d>
                        <m:dPr>
                          <m:ctrlPr>
                            <a:rPr lang="en-US" sz="1600" i="1">
                              <a:latin typeface="Cambria Math" panose="02040503050406030204" pitchFamily="18" charset="0"/>
                              <a:ea typeface="Cambria Math" panose="02040503050406030204" pitchFamily="18" charset="0"/>
                            </a:rPr>
                          </m:ctrlPr>
                        </m:dPr>
                        <m:e>
                          <m:r>
                            <a:rPr lang="en-US" sz="1600" i="1">
                              <a:latin typeface="Cambria Math" panose="02040503050406030204" pitchFamily="18" charset="0"/>
                            </a:rPr>
                            <m:t>𝑠</m:t>
                          </m:r>
                          <m:r>
                            <a:rPr lang="en-CA" sz="1600" i="1" baseline="-25000">
                              <a:latin typeface="Cambria Math" panose="02040503050406030204" pitchFamily="18" charset="0"/>
                            </a:rPr>
                            <m:t>𝑡</m:t>
                          </m:r>
                          <m:r>
                            <a:rPr lang="en-CA" sz="1600" i="1" baseline="-25000">
                              <a:latin typeface="Cambria Math" panose="02040503050406030204" pitchFamily="18" charset="0"/>
                            </a:rPr>
                            <m:t>−</m:t>
                          </m:r>
                          <m:r>
                            <a:rPr lang="en-CA" sz="1600" i="1" baseline="-25000">
                              <a:latin typeface="Cambria Math" panose="02040503050406030204" pitchFamily="18" charset="0"/>
                            </a:rPr>
                            <m:t>1</m:t>
                          </m:r>
                        </m:e>
                      </m:d>
                      <m:r>
                        <a:rPr lang="en-US" sz="1600" b="0" i="1" smtClean="0">
                          <a:latin typeface="Cambria Math" panose="02040503050406030204" pitchFamily="18" charset="0"/>
                          <a:ea typeface="Cambria Math" panose="02040503050406030204" pitchFamily="18" charset="0"/>
                        </a:rPr>
                        <m:t>)</m:t>
                      </m:r>
                    </m:oMath>
                  </m:oMathPara>
                </a14:m>
                <a:endParaRPr lang="en-US" sz="1600" baseline="-25000" dirty="0"/>
              </a:p>
            </p:txBody>
          </p:sp>
        </mc:Choice>
        <mc:Fallback xmlns="">
          <p:sp>
            <p:nvSpPr>
              <p:cNvPr id="7" name="Rectangle 6">
                <a:extLst>
                  <a:ext uri="{FF2B5EF4-FFF2-40B4-BE49-F238E27FC236}">
                    <a16:creationId xmlns:a16="http://schemas.microsoft.com/office/drawing/2014/main" id="{3EE1C9E1-FCFE-914E-9864-08E598659B66}"/>
                  </a:ext>
                </a:extLst>
              </p:cNvPr>
              <p:cNvSpPr>
                <a:spLocks noRot="1" noChangeAspect="1" noMove="1" noResize="1" noEditPoints="1" noAdjustHandles="1" noChangeArrowheads="1" noChangeShapeType="1" noTextEdit="1"/>
              </p:cNvSpPr>
              <p:nvPr/>
            </p:nvSpPr>
            <p:spPr>
              <a:xfrm>
                <a:off x="2360403" y="3130429"/>
                <a:ext cx="2983509" cy="332912"/>
              </a:xfrm>
              <a:prstGeom prst="rect">
                <a:avLst/>
              </a:prstGeom>
              <a:blipFill>
                <a:blip r:embed="rId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2FED6F-9451-9640-A4E5-EC1F06B0573B}"/>
                  </a:ext>
                </a:extLst>
              </p:cNvPr>
              <p:cNvSpPr txBox="1"/>
              <p:nvPr/>
            </p:nvSpPr>
            <p:spPr>
              <a:xfrm>
                <a:off x="2445489" y="3590391"/>
                <a:ext cx="291438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𝑠</m:t>
                              </m:r>
                            </m:e>
                          </m:acc>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𝑊</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𝑜</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𝑈</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𝑥</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𝑏</m:t>
                      </m:r>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8" name="TextBox 7">
                <a:extLst>
                  <a:ext uri="{FF2B5EF4-FFF2-40B4-BE49-F238E27FC236}">
                    <a16:creationId xmlns:a16="http://schemas.microsoft.com/office/drawing/2014/main" id="{982FED6F-9451-9640-A4E5-EC1F06B0573B}"/>
                  </a:ext>
                </a:extLst>
              </p:cNvPr>
              <p:cNvSpPr txBox="1">
                <a:spLocks noRot="1" noChangeAspect="1" noMove="1" noResize="1" noEditPoints="1" noAdjustHandles="1" noChangeArrowheads="1" noChangeShapeType="1" noTextEdit="1"/>
              </p:cNvSpPr>
              <p:nvPr/>
            </p:nvSpPr>
            <p:spPr>
              <a:xfrm>
                <a:off x="2445489" y="3590391"/>
                <a:ext cx="2914388" cy="246221"/>
              </a:xfrm>
              <a:prstGeom prst="rect">
                <a:avLst/>
              </a:prstGeom>
              <a:blipFill>
                <a:blip r:embed="rId5"/>
                <a:stretch>
                  <a:fillRect l="-435" r="-1739"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58B43C0-2D14-8E45-8BA8-306F013D1103}"/>
                  </a:ext>
                </a:extLst>
              </p:cNvPr>
              <p:cNvSpPr txBox="1"/>
              <p:nvPr/>
            </p:nvSpPr>
            <p:spPr>
              <a:xfrm>
                <a:off x="2445489" y="4014435"/>
                <a:ext cx="192815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smtClean="0">
                              <a:latin typeface="Cambria Math" panose="02040503050406030204" pitchFamily="18" charset="0"/>
                            </a:rPr>
                            <m:t>𝑠</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𝑓</m:t>
                          </m:r>
                        </m:e>
                        <m:sub>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𝑠</m:t>
                          </m:r>
                        </m:e>
                        <m:sub>
                          <m:r>
                            <a:rPr lang="en-US" sz="1600" i="1">
                              <a:latin typeface="Cambria Math" panose="02040503050406030204" pitchFamily="18" charset="0"/>
                              <a:ea typeface="Cambria Math" panose="02040503050406030204" pitchFamily="18" charset="0"/>
                            </a:rPr>
                            <m:t>𝑡</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1</m:t>
                          </m:r>
                        </m:sub>
                      </m:sSub>
                      <m:r>
                        <a:rPr lang="en-US" sz="1600" b="0" i="0" smtClean="0">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𝑖</m:t>
                          </m:r>
                        </m:e>
                        <m:sub>
                          <m:r>
                            <a:rPr lang="en-US" sz="1600" i="1">
                              <a:latin typeface="Cambria Math" panose="02040503050406030204" pitchFamily="18" charset="0"/>
                              <a:ea typeface="Cambria Math" panose="02040503050406030204" pitchFamily="18" charset="0"/>
                            </a:rPr>
                            <m:t>𝑡</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acc>
                            <m:accPr>
                              <m:chr m:val="̃"/>
                              <m:ctrlPr>
                                <a:rPr lang="en-US" sz="160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𝑠</m:t>
                              </m:r>
                            </m:e>
                          </m:acc>
                        </m:e>
                        <m:sub>
                          <m:r>
                            <a:rPr lang="en-US" sz="1600" i="1">
                              <a:latin typeface="Cambria Math" panose="02040503050406030204" pitchFamily="18" charset="0"/>
                              <a:ea typeface="Cambria Math" panose="02040503050406030204" pitchFamily="18" charset="0"/>
                            </a:rPr>
                            <m:t>𝑡</m:t>
                          </m:r>
                        </m:sub>
                      </m:sSub>
                    </m:oMath>
                  </m:oMathPara>
                </a14:m>
                <a:endParaRPr lang="en-US" sz="1600" dirty="0"/>
              </a:p>
            </p:txBody>
          </p:sp>
        </mc:Choice>
        <mc:Fallback xmlns="">
          <p:sp>
            <p:nvSpPr>
              <p:cNvPr id="9" name="TextBox 8">
                <a:extLst>
                  <a:ext uri="{FF2B5EF4-FFF2-40B4-BE49-F238E27FC236}">
                    <a16:creationId xmlns:a16="http://schemas.microsoft.com/office/drawing/2014/main" id="{658B43C0-2D14-8E45-8BA8-306F013D1103}"/>
                  </a:ext>
                </a:extLst>
              </p:cNvPr>
              <p:cNvSpPr txBox="1">
                <a:spLocks noRot="1" noChangeAspect="1" noMove="1" noResize="1" noEditPoints="1" noAdjustHandles="1" noChangeArrowheads="1" noChangeShapeType="1" noTextEdit="1"/>
              </p:cNvSpPr>
              <p:nvPr/>
            </p:nvSpPr>
            <p:spPr>
              <a:xfrm>
                <a:off x="2445489" y="4014435"/>
                <a:ext cx="1928157" cy="246221"/>
              </a:xfrm>
              <a:prstGeom prst="rect">
                <a:avLst/>
              </a:prstGeom>
              <a:blipFill>
                <a:blip r:embed="rId6"/>
                <a:stretch>
                  <a:fillRect l="-658"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B8EB4BE-2898-3F4A-9E40-ABB381DA52C3}"/>
                  </a:ext>
                </a:extLst>
              </p:cNvPr>
              <p:cNvSpPr txBox="1"/>
              <p:nvPr/>
            </p:nvSpPr>
            <p:spPr>
              <a:xfrm>
                <a:off x="2508583" y="4368719"/>
                <a:ext cx="140333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𝑟𝑛𝑛</m:t>
                          </m:r>
                        </m:e>
                        <m:sub>
                          <m:r>
                            <a:rPr lang="en-US" sz="1600" b="0" i="1" smtClean="0">
                              <a:latin typeface="Cambria Math" panose="02040503050406030204" pitchFamily="18" charset="0"/>
                            </a:rPr>
                            <m:t>𝑜𝑢𝑡</m:t>
                          </m:r>
                        </m:sub>
                      </m:sSub>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𝜙</m:t>
                      </m:r>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𝑠</m:t>
                          </m:r>
                        </m:e>
                        <m:sub>
                          <m:r>
                            <a:rPr lang="en-US" sz="1600" b="0" i="1" smtClean="0">
                              <a:latin typeface="Cambria Math" panose="02040503050406030204" pitchFamily="18" charset="0"/>
                              <a:ea typeface="Cambria Math" panose="02040503050406030204" pitchFamily="18" charset="0"/>
                            </a:rPr>
                            <m:t>𝑡</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AB8EB4BE-2898-3F4A-9E40-ABB381DA52C3}"/>
                  </a:ext>
                </a:extLst>
              </p:cNvPr>
              <p:cNvSpPr txBox="1">
                <a:spLocks noRot="1" noChangeAspect="1" noMove="1" noResize="1" noEditPoints="1" noAdjustHandles="1" noChangeArrowheads="1" noChangeShapeType="1" noTextEdit="1"/>
              </p:cNvSpPr>
              <p:nvPr/>
            </p:nvSpPr>
            <p:spPr>
              <a:xfrm>
                <a:off x="2508583" y="4368719"/>
                <a:ext cx="1403333" cy="246221"/>
              </a:xfrm>
              <a:prstGeom prst="rect">
                <a:avLst/>
              </a:prstGeom>
              <a:blipFill>
                <a:blip r:embed="rId7"/>
                <a:stretch>
                  <a:fillRect l="-1802" r="-3604" b="-4000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C5986CD8-8DFC-EE42-B32C-6745E845B914}"/>
              </a:ext>
            </a:extLst>
          </p:cNvPr>
          <p:cNvPicPr>
            <a:picLocks noChangeAspect="1"/>
          </p:cNvPicPr>
          <p:nvPr/>
        </p:nvPicPr>
        <p:blipFill>
          <a:blip r:embed="rId8"/>
          <a:stretch>
            <a:fillRect/>
          </a:stretch>
        </p:blipFill>
        <p:spPr>
          <a:xfrm>
            <a:off x="5794408" y="2094098"/>
            <a:ext cx="2755272" cy="2720395"/>
          </a:xfrm>
          <a:prstGeom prst="rect">
            <a:avLst/>
          </a:prstGeom>
        </p:spPr>
      </p:pic>
    </p:spTree>
    <p:extLst>
      <p:ext uri="{BB962C8B-B14F-4D97-AF65-F5344CB8AC3E}">
        <p14:creationId xmlns:p14="http://schemas.microsoft.com/office/powerpoint/2010/main" val="26118618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LSTM</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a:xfrm>
            <a:off x="1717040" y="1063229"/>
            <a:ext cx="6969760" cy="3531394"/>
          </a:xfrm>
        </p:spPr>
        <p:txBody>
          <a:bodyPr/>
          <a:lstStyle/>
          <a:p>
            <a:pPr marL="0" indent="0">
              <a:buNone/>
            </a:pPr>
            <a:r>
              <a:rPr lang="en-CA" sz="1400" dirty="0"/>
              <a:t>Here we think of the state as being separate from the rest of the RNN cell</a:t>
            </a:r>
          </a:p>
          <a:p>
            <a:r>
              <a:rPr lang="en-CA" sz="1400" dirty="0"/>
              <a:t>Rename the main state, </a:t>
            </a:r>
            <a:r>
              <a:rPr lang="en-CA" sz="1400" dirty="0" err="1"/>
              <a:t>s</a:t>
            </a:r>
            <a:r>
              <a:rPr lang="en-CA" sz="1400" baseline="-25000" dirty="0" err="1"/>
              <a:t>t</a:t>
            </a:r>
            <a:r>
              <a:rPr lang="en-CA" sz="1400" dirty="0"/>
              <a:t>, to </a:t>
            </a:r>
            <a:r>
              <a:rPr lang="en-CA" sz="1400" dirty="0" err="1"/>
              <a:t>c</a:t>
            </a:r>
            <a:r>
              <a:rPr lang="en-CA" sz="1400" baseline="-25000" dirty="0" err="1"/>
              <a:t>t</a:t>
            </a:r>
            <a:r>
              <a:rPr lang="en-CA" sz="1400" dirty="0"/>
              <a:t> (c is for cell)  </a:t>
            </a:r>
          </a:p>
          <a:p>
            <a:r>
              <a:rPr lang="en-CA" sz="1400" dirty="0"/>
              <a:t>We will also introduce a separate shadow state, </a:t>
            </a:r>
            <a:r>
              <a:rPr lang="en-CA" sz="1400" dirty="0" err="1"/>
              <a:t>h</a:t>
            </a:r>
            <a:r>
              <a:rPr lang="en-CA" sz="1400" baseline="-25000" dirty="0" err="1"/>
              <a:t>t</a:t>
            </a:r>
            <a:r>
              <a:rPr lang="en-CA" sz="1400" dirty="0"/>
              <a:t> (h is for hidden state)</a:t>
            </a:r>
          </a:p>
          <a:p>
            <a:pPr marL="0" indent="0">
              <a:buNone/>
            </a:pPr>
            <a:endParaRPr lang="en-CA" sz="1400" baseline="-25000" dirty="0"/>
          </a:p>
          <a:p>
            <a:pPr marL="0" indent="0">
              <a:buNone/>
            </a:pPr>
            <a:endParaRPr lang="en-CA" sz="1400" baseline="-25000" dirty="0"/>
          </a:p>
          <a:p>
            <a:pPr marL="0" indent="0">
              <a:buNone/>
            </a:pPr>
            <a:r>
              <a:rPr lang="en-CA" sz="1400" dirty="0"/>
              <a:t>A real LSTM can be summarized as below</a:t>
            </a:r>
            <a:r>
              <a:rPr lang="en-CA" dirty="0"/>
              <a:t> </a:t>
            </a:r>
            <a:endParaRPr lang="en-US" baseline="-25000"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A8E8891-D5EC-394B-AF54-F7FB35906A75}"/>
                  </a:ext>
                </a:extLst>
              </p:cNvPr>
              <p:cNvSpPr/>
              <p:nvPr/>
            </p:nvSpPr>
            <p:spPr>
              <a:xfrm>
                <a:off x="2243559" y="1849101"/>
                <a:ext cx="188045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𝜙</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𝑜</m:t>
                          </m:r>
                        </m:e>
                        <m:sub>
                          <m:r>
                            <a:rPr lang="en-US" sz="1400" i="1">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ub>
                      </m:sSub>
                    </m:oMath>
                  </m:oMathPara>
                </a14:m>
                <a:endParaRPr lang="en-US" sz="1400" dirty="0"/>
              </a:p>
            </p:txBody>
          </p:sp>
        </mc:Choice>
        <mc:Fallback xmlns="">
          <p:sp>
            <p:nvSpPr>
              <p:cNvPr id="3" name="Rectangle 2">
                <a:extLst>
                  <a:ext uri="{FF2B5EF4-FFF2-40B4-BE49-F238E27FC236}">
                    <a16:creationId xmlns:a16="http://schemas.microsoft.com/office/drawing/2014/main" id="{BA8E8891-D5EC-394B-AF54-F7FB35906A75}"/>
                  </a:ext>
                </a:extLst>
              </p:cNvPr>
              <p:cNvSpPr>
                <a:spLocks noRot="1" noChangeAspect="1" noMove="1" noResize="1" noEditPoints="1" noAdjustHandles="1" noChangeArrowheads="1" noChangeShapeType="1" noTextEdit="1"/>
              </p:cNvSpPr>
              <p:nvPr/>
            </p:nvSpPr>
            <p:spPr>
              <a:xfrm>
                <a:off x="2243559" y="1849101"/>
                <a:ext cx="1880450" cy="307777"/>
              </a:xfrm>
              <a:prstGeom prst="rect">
                <a:avLst/>
              </a:prstGeom>
              <a:blipFill>
                <a:blip r:embed="rId2"/>
                <a:stretch>
                  <a:fillRect b="-8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EDB8FAC6-2A33-494E-9AC3-C6AAC4D6DBE4}"/>
              </a:ext>
            </a:extLst>
          </p:cNvPr>
          <p:cNvPicPr>
            <a:picLocks noChangeAspect="1"/>
          </p:cNvPicPr>
          <p:nvPr/>
        </p:nvPicPr>
        <p:blipFill>
          <a:blip r:embed="rId3"/>
          <a:stretch>
            <a:fillRect/>
          </a:stretch>
        </p:blipFill>
        <p:spPr>
          <a:xfrm>
            <a:off x="5328613" y="2156878"/>
            <a:ext cx="3109517" cy="2784377"/>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49BC4B62-040A-B74D-A63A-BE949CE90164}"/>
                  </a:ext>
                </a:extLst>
              </p:cNvPr>
              <p:cNvSpPr/>
              <p:nvPr/>
            </p:nvSpPr>
            <p:spPr>
              <a:xfrm>
                <a:off x="2222293" y="2586722"/>
                <a:ext cx="2298963" cy="302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1400" i="1" smtClean="0">
                          <a:latin typeface="Cambria Math" panose="02040503050406030204" pitchFamily="18" charset="0"/>
                        </a:rPr>
                        <m:t>i</m:t>
                      </m:r>
                      <m:r>
                        <a:rPr lang="en-CA" sz="1400" i="1" baseline="-25000">
                          <a:latin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𝑏</m:t>
                      </m:r>
                      <m:r>
                        <a:rPr lang="en-US" sz="1400" b="0" i="1" baseline="-25000" smtClean="0">
                          <a:latin typeface="Cambria Math" panose="02040503050406030204" pitchFamily="18" charset="0"/>
                        </a:rPr>
                        <m:t>𝑖</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𝑈</m:t>
                      </m:r>
                      <m:r>
                        <a:rPr lang="en-US" sz="1400" b="0" i="1" baseline="-25000" smtClean="0">
                          <a:latin typeface="Cambria Math" panose="02040503050406030204" pitchFamily="18" charset="0"/>
                        </a:rPr>
                        <m:t>𝑖</m:t>
                      </m:r>
                      <m:r>
                        <a:rPr lang="en-US" sz="1400" b="0" i="1" smtClean="0">
                          <a:latin typeface="Cambria Math" panose="02040503050406030204" pitchFamily="18" charset="0"/>
                          <a:ea typeface="Cambria Math" panose="02040503050406030204" pitchFamily="18" charset="0"/>
                        </a:rPr>
                        <m:t>𝑥</m:t>
                      </m:r>
                      <m:r>
                        <a:rPr lang="en-CA" sz="1400" i="1" baseline="-25000">
                          <a:latin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𝑊𝑖</m:t>
                      </m:r>
                      <m:r>
                        <a:rPr lang="en-US" sz="1400" i="1">
                          <a:latin typeface="Cambria Math" panose="02040503050406030204" pitchFamily="18" charset="0"/>
                        </a:rPr>
                        <m:t>h</m:t>
                      </m:r>
                      <m:r>
                        <a:rPr lang="en-CA" sz="1400" i="1" baseline="-25000">
                          <a:latin typeface="Cambria Math" panose="02040503050406030204" pitchFamily="18" charset="0"/>
                        </a:rPr>
                        <m:t>𝑡</m:t>
                      </m:r>
                      <m:r>
                        <a:rPr lang="en-CA" sz="1400" i="1" baseline="-25000">
                          <a:latin typeface="Cambria Math" panose="02040503050406030204" pitchFamily="18" charset="0"/>
                        </a:rPr>
                        <m:t>−</m:t>
                      </m:r>
                      <m:r>
                        <a:rPr lang="en-CA" sz="1400" i="1" baseline="-25000">
                          <a:latin typeface="Cambria Math" panose="02040503050406030204" pitchFamily="18" charset="0"/>
                        </a:rPr>
                        <m:t>1</m:t>
                      </m:r>
                      <m:r>
                        <a:rPr lang="en-CA" sz="1400" i="1" baseline="-25000">
                          <a:latin typeface="Cambria Math" panose="02040503050406030204" pitchFamily="18" charset="0"/>
                        </a:rPr>
                        <m:t>)</m:t>
                      </m:r>
                    </m:oMath>
                  </m:oMathPara>
                </a14:m>
                <a:endParaRPr lang="en-US" sz="1400" baseline="-25000" dirty="0"/>
              </a:p>
            </p:txBody>
          </p:sp>
        </mc:Choice>
        <mc:Fallback xmlns="">
          <p:sp>
            <p:nvSpPr>
              <p:cNvPr id="16" name="Rectangle 15">
                <a:extLst>
                  <a:ext uri="{FF2B5EF4-FFF2-40B4-BE49-F238E27FC236}">
                    <a16:creationId xmlns:a16="http://schemas.microsoft.com/office/drawing/2014/main" id="{49BC4B62-040A-B74D-A63A-BE949CE90164}"/>
                  </a:ext>
                </a:extLst>
              </p:cNvPr>
              <p:cNvSpPr>
                <a:spLocks noRot="1" noChangeAspect="1" noMove="1" noResize="1" noEditPoints="1" noAdjustHandles="1" noChangeArrowheads="1" noChangeShapeType="1" noTextEdit="1"/>
              </p:cNvSpPr>
              <p:nvPr/>
            </p:nvSpPr>
            <p:spPr>
              <a:xfrm>
                <a:off x="2222293" y="2586722"/>
                <a:ext cx="2298963" cy="302840"/>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F7AA770-6E75-BF46-A898-257F3B0C7497}"/>
                  </a:ext>
                </a:extLst>
              </p:cNvPr>
              <p:cNvSpPr/>
              <p:nvPr/>
            </p:nvSpPr>
            <p:spPr>
              <a:xfrm>
                <a:off x="2222293" y="2956001"/>
                <a:ext cx="2433487" cy="302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1400" i="1" smtClean="0">
                          <a:latin typeface="Cambria Math" panose="02040503050406030204" pitchFamily="18" charset="0"/>
                        </a:rPr>
                        <m:t>o</m:t>
                      </m:r>
                      <m:r>
                        <a:rPr lang="en-CA" sz="1400" i="1" baseline="-25000">
                          <a:latin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𝑏</m:t>
                      </m:r>
                      <m:r>
                        <a:rPr lang="en-US" sz="1400" b="0" i="1" baseline="-25000" smtClean="0">
                          <a:latin typeface="Cambria Math" panose="02040503050406030204" pitchFamily="18" charset="0"/>
                        </a:rPr>
                        <m:t>𝑜</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𝑈</m:t>
                      </m:r>
                      <m:r>
                        <a:rPr lang="en-US" sz="1400" b="0" i="1" baseline="-25000" smtClean="0">
                          <a:latin typeface="Cambria Math" panose="02040503050406030204" pitchFamily="18" charset="0"/>
                        </a:rPr>
                        <m:t>𝑜</m:t>
                      </m:r>
                      <m:r>
                        <a:rPr lang="en-US" sz="1400" b="0" i="1" smtClean="0">
                          <a:latin typeface="Cambria Math" panose="02040503050406030204" pitchFamily="18" charset="0"/>
                          <a:ea typeface="Cambria Math" panose="02040503050406030204" pitchFamily="18" charset="0"/>
                        </a:rPr>
                        <m:t>𝑥</m:t>
                      </m:r>
                      <m:r>
                        <a:rPr lang="en-CA" sz="1400" i="1" baseline="-25000">
                          <a:latin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𝑊𝑜</m:t>
                      </m:r>
                      <m:r>
                        <a:rPr lang="en-US" sz="1400" i="1">
                          <a:latin typeface="Cambria Math" panose="02040503050406030204" pitchFamily="18" charset="0"/>
                        </a:rPr>
                        <m:t>h</m:t>
                      </m:r>
                      <m:r>
                        <a:rPr lang="en-CA" sz="1400" i="1" baseline="-25000">
                          <a:latin typeface="Cambria Math" panose="02040503050406030204" pitchFamily="18" charset="0"/>
                        </a:rPr>
                        <m:t>𝑡</m:t>
                      </m:r>
                      <m:r>
                        <a:rPr lang="en-CA" sz="1400" i="1" baseline="-25000">
                          <a:latin typeface="Cambria Math" panose="02040503050406030204" pitchFamily="18" charset="0"/>
                        </a:rPr>
                        <m:t>−</m:t>
                      </m:r>
                      <m:r>
                        <a:rPr lang="en-CA" sz="1400" i="1" baseline="-25000">
                          <a:latin typeface="Cambria Math" panose="02040503050406030204" pitchFamily="18" charset="0"/>
                        </a:rPr>
                        <m:t>1</m:t>
                      </m:r>
                      <m:r>
                        <a:rPr lang="en-CA" sz="1400" i="1" baseline="-25000">
                          <a:latin typeface="Cambria Math" panose="02040503050406030204" pitchFamily="18" charset="0"/>
                        </a:rPr>
                        <m:t>)</m:t>
                      </m:r>
                    </m:oMath>
                  </m:oMathPara>
                </a14:m>
                <a:endParaRPr lang="en-US" sz="1400" baseline="-25000" dirty="0"/>
              </a:p>
            </p:txBody>
          </p:sp>
        </mc:Choice>
        <mc:Fallback xmlns="">
          <p:sp>
            <p:nvSpPr>
              <p:cNvPr id="17" name="Rectangle 16">
                <a:extLst>
                  <a:ext uri="{FF2B5EF4-FFF2-40B4-BE49-F238E27FC236}">
                    <a16:creationId xmlns:a16="http://schemas.microsoft.com/office/drawing/2014/main" id="{1F7AA770-6E75-BF46-A898-257F3B0C7497}"/>
                  </a:ext>
                </a:extLst>
              </p:cNvPr>
              <p:cNvSpPr>
                <a:spLocks noRot="1" noChangeAspect="1" noMove="1" noResize="1" noEditPoints="1" noAdjustHandles="1" noChangeArrowheads="1" noChangeShapeType="1" noTextEdit="1"/>
              </p:cNvSpPr>
              <p:nvPr/>
            </p:nvSpPr>
            <p:spPr>
              <a:xfrm>
                <a:off x="2222293" y="2956001"/>
                <a:ext cx="2433487" cy="302840"/>
              </a:xfrm>
              <a:prstGeom prst="rect">
                <a:avLst/>
              </a:prstGeom>
              <a:blipFill>
                <a:blip r:embed="rId5"/>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1D68491-746C-4643-A7B1-C26A1BED084B}"/>
                  </a:ext>
                </a:extLst>
              </p:cNvPr>
              <p:cNvSpPr/>
              <p:nvPr/>
            </p:nvSpPr>
            <p:spPr>
              <a:xfrm>
                <a:off x="2243559" y="3339208"/>
                <a:ext cx="2401107" cy="302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1400" i="1" smtClean="0">
                          <a:latin typeface="Cambria Math" panose="02040503050406030204" pitchFamily="18" charset="0"/>
                        </a:rPr>
                        <m:t>f</m:t>
                      </m:r>
                      <m:r>
                        <a:rPr lang="en-CA" sz="1400" i="1" baseline="-25000">
                          <a:latin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𝑏</m:t>
                      </m:r>
                      <m:r>
                        <a:rPr lang="en-US" sz="1400" b="0" i="1" baseline="-25000" smtClean="0">
                          <a:latin typeface="Cambria Math" panose="02040503050406030204" pitchFamily="18" charset="0"/>
                        </a:rPr>
                        <m:t>𝑓</m:t>
                      </m:r>
                      <m:r>
                        <a:rPr lang="en-US" sz="1400" i="1">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𝑈</m:t>
                      </m:r>
                      <m:r>
                        <a:rPr lang="en-US" sz="1400" b="0" i="1" baseline="-25000" smtClean="0">
                          <a:latin typeface="Cambria Math" panose="02040503050406030204" pitchFamily="18" charset="0"/>
                        </a:rPr>
                        <m:t>𝑓</m:t>
                      </m:r>
                      <m:r>
                        <a:rPr lang="en-US" sz="1400" b="0" i="1" smtClean="0">
                          <a:latin typeface="Cambria Math" panose="02040503050406030204" pitchFamily="18" charset="0"/>
                          <a:ea typeface="Cambria Math" panose="02040503050406030204" pitchFamily="18" charset="0"/>
                        </a:rPr>
                        <m:t>𝑥</m:t>
                      </m:r>
                      <m:r>
                        <a:rPr lang="en-CA" sz="1400" i="1" baseline="-25000">
                          <a:latin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𝑊𝑓</m:t>
                      </m:r>
                      <m:r>
                        <a:rPr lang="en-US" sz="1400" i="1">
                          <a:latin typeface="Cambria Math" panose="02040503050406030204" pitchFamily="18" charset="0"/>
                        </a:rPr>
                        <m:t>h</m:t>
                      </m:r>
                      <m:r>
                        <a:rPr lang="en-CA" sz="1400" i="1" baseline="-25000">
                          <a:latin typeface="Cambria Math" panose="02040503050406030204" pitchFamily="18" charset="0"/>
                        </a:rPr>
                        <m:t>𝑡</m:t>
                      </m:r>
                      <m:r>
                        <a:rPr lang="en-CA" sz="1400" i="1" baseline="-25000">
                          <a:latin typeface="Cambria Math" panose="02040503050406030204" pitchFamily="18" charset="0"/>
                        </a:rPr>
                        <m:t>−</m:t>
                      </m:r>
                      <m:r>
                        <a:rPr lang="en-CA" sz="1400" i="1" baseline="-25000">
                          <a:latin typeface="Cambria Math" panose="02040503050406030204" pitchFamily="18" charset="0"/>
                        </a:rPr>
                        <m:t>1</m:t>
                      </m:r>
                      <m:r>
                        <a:rPr lang="en-CA" sz="1400" i="1" baseline="-25000">
                          <a:latin typeface="Cambria Math" panose="02040503050406030204" pitchFamily="18" charset="0"/>
                        </a:rPr>
                        <m:t>)</m:t>
                      </m:r>
                    </m:oMath>
                  </m:oMathPara>
                </a14:m>
                <a:endParaRPr lang="en-US" sz="1400" baseline="-25000" dirty="0"/>
              </a:p>
            </p:txBody>
          </p:sp>
        </mc:Choice>
        <mc:Fallback xmlns="">
          <p:sp>
            <p:nvSpPr>
              <p:cNvPr id="18" name="Rectangle 17">
                <a:extLst>
                  <a:ext uri="{FF2B5EF4-FFF2-40B4-BE49-F238E27FC236}">
                    <a16:creationId xmlns:a16="http://schemas.microsoft.com/office/drawing/2014/main" id="{31D68491-746C-4643-A7B1-C26A1BED084B}"/>
                  </a:ext>
                </a:extLst>
              </p:cNvPr>
              <p:cNvSpPr>
                <a:spLocks noRot="1" noChangeAspect="1" noMove="1" noResize="1" noEditPoints="1" noAdjustHandles="1" noChangeArrowheads="1" noChangeShapeType="1" noTextEdit="1"/>
              </p:cNvSpPr>
              <p:nvPr/>
            </p:nvSpPr>
            <p:spPr>
              <a:xfrm>
                <a:off x="2243559" y="3339208"/>
                <a:ext cx="2401107" cy="302840"/>
              </a:xfrm>
              <a:prstGeom prst="rect">
                <a:avLst/>
              </a:prstGeom>
              <a:blipFill>
                <a:blip r:embed="rId6"/>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B1CF5FE-ED1B-B34D-BDC0-A1D0BDADCCCD}"/>
                  </a:ext>
                </a:extLst>
              </p:cNvPr>
              <p:cNvSpPr txBox="1"/>
              <p:nvPr/>
            </p:nvSpPr>
            <p:spPr>
              <a:xfrm>
                <a:off x="2293558" y="3786214"/>
                <a:ext cx="210410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acc>
                            <m:accPr>
                              <m:chr m:val="̃"/>
                              <m:ctrlPr>
                                <a:rPr lang="en-US" sz="1400" i="1" smtClean="0">
                                  <a:latin typeface="Cambria Math" panose="02040503050406030204" pitchFamily="18" charset="0"/>
                                </a:rPr>
                              </m:ctrlPr>
                            </m:accPr>
                            <m:e>
                              <m:r>
                                <a:rPr lang="en-US" sz="1400" b="0" i="1" smtClean="0">
                                  <a:latin typeface="Cambria Math" panose="02040503050406030204" pitchFamily="18" charset="0"/>
                                </a:rPr>
                                <m:t>𝑐</m:t>
                              </m:r>
                            </m:e>
                          </m:acc>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𝜙</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𝑊</m:t>
                      </m:r>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𝑡</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𝑈</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𝑏</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9" name="TextBox 18">
                <a:extLst>
                  <a:ext uri="{FF2B5EF4-FFF2-40B4-BE49-F238E27FC236}">
                    <a16:creationId xmlns:a16="http://schemas.microsoft.com/office/drawing/2014/main" id="{1B1CF5FE-ED1B-B34D-BDC0-A1D0BDADCCCD}"/>
                  </a:ext>
                </a:extLst>
              </p:cNvPr>
              <p:cNvSpPr txBox="1">
                <a:spLocks noRot="1" noChangeAspect="1" noMove="1" noResize="1" noEditPoints="1" noAdjustHandles="1" noChangeArrowheads="1" noChangeShapeType="1" noTextEdit="1"/>
              </p:cNvSpPr>
              <p:nvPr/>
            </p:nvSpPr>
            <p:spPr>
              <a:xfrm>
                <a:off x="2293558" y="3786214"/>
                <a:ext cx="2104102" cy="215444"/>
              </a:xfrm>
              <a:prstGeom prst="rect">
                <a:avLst/>
              </a:prstGeom>
              <a:blipFill>
                <a:blip r:embed="rId7"/>
                <a:stretch>
                  <a:fillRect l="-602" r="-2410" b="-3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4F636A2-E848-BA44-B6E8-AB0846275D9C}"/>
                  </a:ext>
                </a:extLst>
              </p:cNvPr>
              <p:cNvSpPr txBox="1"/>
              <p:nvPr/>
            </p:nvSpPr>
            <p:spPr>
              <a:xfrm>
                <a:off x="2282925" y="4114291"/>
                <a:ext cx="168244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𝑡</m:t>
                          </m:r>
                        </m:sub>
                      </m:sSub>
                      <m:r>
                        <a:rPr lang="en-US" sz="1400" b="0" i="1" smtClean="0">
                          <a:latin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𝑓</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𝑐</m:t>
                          </m:r>
                        </m:e>
                        <m:sub>
                          <m:r>
                            <a:rPr lang="en-US" sz="1400" i="1">
                              <a:latin typeface="Cambria Math" panose="02040503050406030204" pitchFamily="18" charset="0"/>
                              <a:ea typeface="Cambria Math" panose="02040503050406030204" pitchFamily="18" charset="0"/>
                            </a:rPr>
                            <m:t>𝑡</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1</m:t>
                          </m:r>
                        </m:sub>
                      </m:sSub>
                      <m:r>
                        <a:rPr lang="en-US" sz="1400" b="0" i="0"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𝑖</m:t>
                          </m:r>
                        </m:e>
                        <m:sub>
                          <m:r>
                            <a:rPr lang="en-US" sz="1400" i="1">
                              <a:latin typeface="Cambria Math" panose="02040503050406030204" pitchFamily="18" charset="0"/>
                              <a:ea typeface="Cambria Math" panose="02040503050406030204" pitchFamily="18" charset="0"/>
                            </a:rPr>
                            <m:t>𝑡</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acc>
                            <m:accPr>
                              <m:chr m:val="̃"/>
                              <m:ctrlPr>
                                <a:rPr lang="en-US" sz="140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𝑐</m:t>
                              </m:r>
                            </m:e>
                          </m:acc>
                        </m:e>
                        <m:sub>
                          <m:r>
                            <a:rPr lang="en-US" sz="1400" i="1">
                              <a:latin typeface="Cambria Math" panose="02040503050406030204" pitchFamily="18" charset="0"/>
                              <a:ea typeface="Cambria Math" panose="02040503050406030204" pitchFamily="18" charset="0"/>
                            </a:rPr>
                            <m:t>𝑡</m:t>
                          </m:r>
                        </m:sub>
                      </m:sSub>
                    </m:oMath>
                  </m:oMathPara>
                </a14:m>
                <a:endParaRPr lang="en-US" sz="1400" dirty="0"/>
              </a:p>
            </p:txBody>
          </p:sp>
        </mc:Choice>
        <mc:Fallback xmlns="">
          <p:sp>
            <p:nvSpPr>
              <p:cNvPr id="20" name="TextBox 19">
                <a:extLst>
                  <a:ext uri="{FF2B5EF4-FFF2-40B4-BE49-F238E27FC236}">
                    <a16:creationId xmlns:a16="http://schemas.microsoft.com/office/drawing/2014/main" id="{F4F636A2-E848-BA44-B6E8-AB0846275D9C}"/>
                  </a:ext>
                </a:extLst>
              </p:cNvPr>
              <p:cNvSpPr txBox="1">
                <a:spLocks noRot="1" noChangeAspect="1" noMove="1" noResize="1" noEditPoints="1" noAdjustHandles="1" noChangeArrowheads="1" noChangeShapeType="1" noTextEdit="1"/>
              </p:cNvSpPr>
              <p:nvPr/>
            </p:nvSpPr>
            <p:spPr>
              <a:xfrm>
                <a:off x="2282925" y="4114291"/>
                <a:ext cx="1682447" cy="215444"/>
              </a:xfrm>
              <a:prstGeom prst="rect">
                <a:avLst/>
              </a:prstGeom>
              <a:blipFill>
                <a:blip r:embed="rId8"/>
                <a:stretch>
                  <a:fillRect l="-1515" t="-5882" b="-352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6BB20A2B-06F4-DD43-B0E5-6C63F1441AB5}"/>
                  </a:ext>
                </a:extLst>
              </p:cNvPr>
              <p:cNvSpPr/>
              <p:nvPr/>
            </p:nvSpPr>
            <p:spPr>
              <a:xfrm>
                <a:off x="2226055" y="4356169"/>
                <a:ext cx="2128916"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𝑟𝑛</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𝑛</m:t>
                                  </m:r>
                                </m:e>
                                <m:sub>
                                  <m:r>
                                    <a:rPr lang="en-US" sz="1400" b="0" i="1" smtClean="0">
                                      <a:latin typeface="Cambria Math" panose="02040503050406030204" pitchFamily="18" charset="0"/>
                                      <a:ea typeface="Cambria Math" panose="02040503050406030204" pitchFamily="18" charset="0"/>
                                    </a:rPr>
                                    <m:t>𝑜𝑢𝑡</m:t>
                                  </m:r>
                                </m:sub>
                              </m:sSub>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𝜙</m:t>
                          </m:r>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𝑐</m:t>
                          </m:r>
                        </m:e>
                        <m:sub>
                          <m:r>
                            <a:rPr lang="en-US" sz="1400" i="1">
                              <a:latin typeface="Cambria Math" panose="02040503050406030204" pitchFamily="18" charset="0"/>
                              <a:ea typeface="Cambria Math" panose="02040503050406030204" pitchFamily="18" charset="0"/>
                            </a:rPr>
                            <m:t>𝑡</m:t>
                          </m:r>
                        </m:sub>
                      </m:sSub>
                      <m:r>
                        <a:rPr lang="en-US" sz="1400" b="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𝑜</m:t>
                          </m:r>
                        </m:e>
                        <m:sub>
                          <m:r>
                            <a:rPr lang="en-US" sz="1400" i="1">
                              <a:latin typeface="Cambria Math" panose="02040503050406030204" pitchFamily="18" charset="0"/>
                              <a:ea typeface="Cambria Math" panose="02040503050406030204" pitchFamily="18" charset="0"/>
                            </a:rPr>
                            <m:t>𝑡</m:t>
                          </m:r>
                        </m:sub>
                      </m:sSub>
                    </m:oMath>
                  </m:oMathPara>
                </a14:m>
                <a:endParaRPr lang="en-US" sz="1400" dirty="0"/>
              </a:p>
            </p:txBody>
          </p:sp>
        </mc:Choice>
        <mc:Fallback xmlns="">
          <p:sp>
            <p:nvSpPr>
              <p:cNvPr id="21" name="Rectangle 20">
                <a:extLst>
                  <a:ext uri="{FF2B5EF4-FFF2-40B4-BE49-F238E27FC236}">
                    <a16:creationId xmlns:a16="http://schemas.microsoft.com/office/drawing/2014/main" id="{6BB20A2B-06F4-DD43-B0E5-6C63F1441AB5}"/>
                  </a:ext>
                </a:extLst>
              </p:cNvPr>
              <p:cNvSpPr>
                <a:spLocks noRot="1" noChangeAspect="1" noMove="1" noResize="1" noEditPoints="1" noAdjustHandles="1" noChangeArrowheads="1" noChangeShapeType="1" noTextEdit="1"/>
              </p:cNvSpPr>
              <p:nvPr/>
            </p:nvSpPr>
            <p:spPr>
              <a:xfrm>
                <a:off x="2226055" y="4356169"/>
                <a:ext cx="2128916" cy="307777"/>
              </a:xfrm>
              <a:prstGeom prst="rect">
                <a:avLst/>
              </a:prstGeom>
              <a:blipFill>
                <a:blip r:embed="rId9"/>
                <a:stretch>
                  <a:fillRect b="-12000"/>
                </a:stretch>
              </a:blipFill>
            </p:spPr>
            <p:txBody>
              <a:bodyPr/>
              <a:lstStyle/>
              <a:p>
                <a:r>
                  <a:rPr lang="en-US">
                    <a:noFill/>
                  </a:rPr>
                  <a:t> </a:t>
                </a:r>
              </a:p>
            </p:txBody>
          </p:sp>
        </mc:Fallback>
      </mc:AlternateContent>
    </p:spTree>
    <p:extLst>
      <p:ext uri="{BB962C8B-B14F-4D97-AF65-F5344CB8AC3E}">
        <p14:creationId xmlns:p14="http://schemas.microsoft.com/office/powerpoint/2010/main" val="270407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Activation functions for Time series LSTM</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Autofit/>
          </a:bodyPr>
          <a:lstStyle/>
          <a:p>
            <a:pPr marL="0" indent="0">
              <a:buNone/>
            </a:pPr>
            <a:r>
              <a:rPr lang="en-CA" sz="1400" dirty="0"/>
              <a:t>Here </a:t>
            </a:r>
            <a:r>
              <a:rPr lang="en-CA" sz="1400" dirty="0" err="1"/>
              <a:t>Relu</a:t>
            </a:r>
            <a:r>
              <a:rPr lang="en-CA" sz="1400" dirty="0"/>
              <a:t> is not an option because we would like to have increase and decrease both in the state.</a:t>
            </a:r>
          </a:p>
          <a:p>
            <a:r>
              <a:rPr lang="en-CA" sz="1400" b="1" dirty="0"/>
              <a:t>Sigmoid</a:t>
            </a:r>
          </a:p>
          <a:p>
            <a:pPr lvl="1"/>
            <a:r>
              <a:rPr lang="en-CA" sz="1400" dirty="0"/>
              <a:t>This is used as the gating functions for the gates(in, out, forget) since it outputs a value between 0 and 1, it can either let no flow or complete flow of information throughout the gates. </a:t>
            </a:r>
            <a:endParaRPr lang="en-CA" sz="1400" b="1" dirty="0"/>
          </a:p>
          <a:p>
            <a:r>
              <a:rPr lang="en-CA" sz="1400" b="1" dirty="0"/>
              <a:t>Tanh</a:t>
            </a:r>
          </a:p>
          <a:p>
            <a:pPr lvl="1"/>
            <a:r>
              <a:rPr lang="en-CA" sz="1400" dirty="0"/>
              <a:t>LSTMs manage an internal state vector whose values should be able to increase or decrease when we add the output of some function. Sigmoid output is always non-negative; values in the state would only increase. The output from tanh can be positive or negative, allowing for increases and decreases in the state.</a:t>
            </a:r>
            <a:endParaRPr lang="en-CA" sz="1400" b="1" dirty="0"/>
          </a:p>
          <a:p>
            <a:pPr lvl="1"/>
            <a:r>
              <a:rPr lang="en-US" sz="1400" dirty="0"/>
              <a:t>To overcome the vanishing gradient problem, we need a function whose second derivative can sustain for a long range before going to zero. </a:t>
            </a:r>
            <a:r>
              <a:rPr lang="en-US" sz="1400" i="1" dirty="0"/>
              <a:t>tanh</a:t>
            </a:r>
            <a:r>
              <a:rPr lang="en-US" sz="1400" dirty="0"/>
              <a:t> is a suitable function with the above property.</a:t>
            </a:r>
            <a:r>
              <a:rPr lang="en-CA" dirty="0"/>
              <a:t> 𝑡𝑎𝑛</a:t>
            </a:r>
            <a:r>
              <a:rPr lang="en-CA" dirty="0" err="1"/>
              <a:t>ℎ</a:t>
            </a:r>
            <a:r>
              <a:rPr lang="en-CA" dirty="0"/>
              <a:t>(𝑥)=2⋅𝜎(2𝑥)−1</a:t>
            </a:r>
            <a:br>
              <a:rPr lang="en-CA" sz="1400" dirty="0"/>
            </a:br>
            <a:endParaRPr lang="en-US" sz="1400" dirty="0"/>
          </a:p>
        </p:txBody>
      </p:sp>
    </p:spTree>
    <p:extLst>
      <p:ext uri="{BB962C8B-B14F-4D97-AF65-F5344CB8AC3E}">
        <p14:creationId xmlns:p14="http://schemas.microsoft.com/office/powerpoint/2010/main" val="2881317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Activation functions Tanh vs sigmoid</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Autofit/>
          </a:bodyPr>
          <a:lstStyle/>
          <a:p>
            <a:pPr fontAlgn="base"/>
            <a:r>
              <a:rPr lang="en-CA" sz="1400" dirty="0"/>
              <a:t>Tanh has stronger gradients: </a:t>
            </a:r>
          </a:p>
          <a:p>
            <a:pPr fontAlgn="base"/>
            <a:r>
              <a:rPr lang="en-CA" sz="1400" dirty="0"/>
              <a:t>Tanh avoiding bias in the gradients. This is explained very well in the paper, and it is worth reading it to understand these issues.</a:t>
            </a:r>
          </a:p>
          <a:p>
            <a:pPr marL="0" indent="0" fontAlgn="base">
              <a:buNone/>
            </a:pPr>
            <a:r>
              <a:rPr lang="en-CA" sz="1400" dirty="0"/>
              <a:t>For the data between -1, 1 we have:</a:t>
            </a:r>
          </a:p>
          <a:p>
            <a:pPr marL="0" indent="0" fontAlgn="base">
              <a:buNone/>
            </a:pPr>
            <a:r>
              <a:rPr lang="en-CA" dirty="0"/>
              <a:t>                Sigmoid                                                      Tanh</a:t>
            </a:r>
          </a:p>
          <a:p>
            <a:pPr marL="0" indent="0" fontAlgn="base">
              <a:buNone/>
            </a:pPr>
            <a:endParaRPr lang="en-CA" dirty="0"/>
          </a:p>
        </p:txBody>
      </p:sp>
      <p:pic>
        <p:nvPicPr>
          <p:cNvPr id="9" name="Picture 8">
            <a:extLst>
              <a:ext uri="{FF2B5EF4-FFF2-40B4-BE49-F238E27FC236}">
                <a16:creationId xmlns:a16="http://schemas.microsoft.com/office/drawing/2014/main" id="{EFD96AD1-2122-8D43-A523-70675DF336DF}"/>
              </a:ext>
            </a:extLst>
          </p:cNvPr>
          <p:cNvPicPr>
            <a:picLocks noChangeAspect="1"/>
          </p:cNvPicPr>
          <p:nvPr/>
        </p:nvPicPr>
        <p:blipFill>
          <a:blip r:embed="rId2"/>
          <a:stretch>
            <a:fillRect/>
          </a:stretch>
        </p:blipFill>
        <p:spPr>
          <a:xfrm>
            <a:off x="5411972" y="2627014"/>
            <a:ext cx="2934586" cy="2390379"/>
          </a:xfrm>
          <a:prstGeom prst="rect">
            <a:avLst/>
          </a:prstGeom>
        </p:spPr>
      </p:pic>
      <p:pic>
        <p:nvPicPr>
          <p:cNvPr id="11" name="Picture 10">
            <a:extLst>
              <a:ext uri="{FF2B5EF4-FFF2-40B4-BE49-F238E27FC236}">
                <a16:creationId xmlns:a16="http://schemas.microsoft.com/office/drawing/2014/main" id="{EAB896E3-9EC1-FC41-8608-A3C3ED128D88}"/>
              </a:ext>
            </a:extLst>
          </p:cNvPr>
          <p:cNvPicPr>
            <a:picLocks noChangeAspect="1"/>
          </p:cNvPicPr>
          <p:nvPr/>
        </p:nvPicPr>
        <p:blipFill>
          <a:blip r:embed="rId3"/>
          <a:stretch>
            <a:fillRect/>
          </a:stretch>
        </p:blipFill>
        <p:spPr>
          <a:xfrm>
            <a:off x="1797286" y="2627014"/>
            <a:ext cx="2877436" cy="2410160"/>
          </a:xfrm>
          <a:prstGeom prst="rect">
            <a:avLst/>
          </a:prstGeom>
        </p:spPr>
      </p:pic>
    </p:spTree>
    <p:extLst>
      <p:ext uri="{BB962C8B-B14F-4D97-AF65-F5344CB8AC3E}">
        <p14:creationId xmlns:p14="http://schemas.microsoft.com/office/powerpoint/2010/main" val="192656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latin typeface="CMU Bright SemiBold"/>
                <a:cs typeface="CMU Bright SemiBold"/>
              </a:rPr>
              <a:t>Long Short-Term Memory (LSTM)</a:t>
            </a:r>
            <a:endParaRPr lang="en-US" sz="2400" dirty="0"/>
          </a:p>
        </p:txBody>
      </p:sp>
      <p:pic>
        <p:nvPicPr>
          <p:cNvPr id="15" name="Picture 14">
            <a:extLst>
              <a:ext uri="{FF2B5EF4-FFF2-40B4-BE49-F238E27FC236}">
                <a16:creationId xmlns:a16="http://schemas.microsoft.com/office/drawing/2014/main" id="{9FE716A8-AFCF-7843-B6D2-7CEFBBC53C17}"/>
              </a:ext>
            </a:extLst>
          </p:cNvPr>
          <p:cNvPicPr>
            <a:picLocks noChangeAspect="1"/>
          </p:cNvPicPr>
          <p:nvPr/>
        </p:nvPicPr>
        <p:blipFill>
          <a:blip r:embed="rId2"/>
          <a:stretch>
            <a:fillRect/>
          </a:stretch>
        </p:blipFill>
        <p:spPr>
          <a:xfrm>
            <a:off x="2821465" y="2221746"/>
            <a:ext cx="5087213" cy="2518493"/>
          </a:xfrm>
          <a:prstGeom prst="rect">
            <a:avLst/>
          </a:prstGeom>
        </p:spPr>
      </p:pic>
      <p:grpSp>
        <p:nvGrpSpPr>
          <p:cNvPr id="19" name="Group 18">
            <a:extLst>
              <a:ext uri="{FF2B5EF4-FFF2-40B4-BE49-F238E27FC236}">
                <a16:creationId xmlns:a16="http://schemas.microsoft.com/office/drawing/2014/main" id="{69EE867E-0DEB-E340-85A9-80E813B4481B}"/>
              </a:ext>
            </a:extLst>
          </p:cNvPr>
          <p:cNvGrpSpPr/>
          <p:nvPr/>
        </p:nvGrpSpPr>
        <p:grpSpPr>
          <a:xfrm>
            <a:off x="3477080" y="1258452"/>
            <a:ext cx="2905709" cy="537467"/>
            <a:chOff x="3327178" y="1273442"/>
            <a:chExt cx="2905709" cy="537467"/>
          </a:xfrm>
        </p:grpSpPr>
        <p:sp>
          <p:nvSpPr>
            <p:cNvPr id="5" name="Rectangle 4">
              <a:extLst>
                <a:ext uri="{FF2B5EF4-FFF2-40B4-BE49-F238E27FC236}">
                  <a16:creationId xmlns:a16="http://schemas.microsoft.com/office/drawing/2014/main" id="{3CE5A6C6-2FE5-9B4F-9C9F-C43B83790AF4}"/>
                </a:ext>
              </a:extLst>
            </p:cNvPr>
            <p:cNvSpPr/>
            <p:nvPr/>
          </p:nvSpPr>
          <p:spPr>
            <a:xfrm>
              <a:off x="4157324" y="1273442"/>
              <a:ext cx="1398792" cy="537467"/>
            </a:xfrm>
            <a:prstGeom prst="rect">
              <a:avLst/>
            </a:prstGeom>
            <a:noFill/>
            <a:ln>
              <a:solidFill>
                <a:schemeClr val="tx1">
                  <a:lumMod val="75000"/>
                  <a:lumOff val="25000"/>
                </a:schemeClr>
              </a:solid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he-IL" sz="1400">
                <a:solidFill>
                  <a:prstClr val="black"/>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8570E42-25E8-5D4C-8CFE-1FB6B355790E}"/>
                    </a:ext>
                  </a:extLst>
                </p:cNvPr>
                <p:cNvSpPr txBox="1"/>
                <p:nvPr/>
              </p:nvSpPr>
              <p:spPr>
                <a:xfrm>
                  <a:off x="3327178" y="1289472"/>
                  <a:ext cx="367280" cy="215444"/>
                </a:xfrm>
                <a:prstGeom prst="rect">
                  <a:avLst/>
                </a:prstGeom>
                <a:noFill/>
              </p:spPr>
              <p:txBody>
                <a:bodyPr wrap="none" lIns="0" tIns="0" rIns="0" bIns="0" rtlCol="1">
                  <a:spAutoFit/>
                </a:bodyPr>
                <a:lstStyle/>
                <a:p>
                  <a:pPr algn="l" rtl="0"/>
                  <a14:m>
                    <m:oMathPara xmlns:m="http://schemas.openxmlformats.org/officeDocument/2006/math">
                      <m:oMathParaPr>
                        <m:jc m:val="centerGroup"/>
                      </m:oMathParaPr>
                      <m:oMath xmlns:m="http://schemas.openxmlformats.org/officeDocument/2006/math">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𝑠</m:t>
                            </m:r>
                          </m:e>
                          <m:sub>
                            <m:r>
                              <a:rPr lang="en-US" sz="1400" i="1" smtClean="0">
                                <a:solidFill>
                                  <a:prstClr val="black"/>
                                </a:solidFill>
                                <a:latin typeface="Cambria Math" panose="02040503050406030204" pitchFamily="18" charset="0"/>
                              </a:rPr>
                              <m:t>𝑡</m:t>
                            </m:r>
                            <m:r>
                              <a:rPr lang="en-US" sz="1400" i="1" smtClean="0">
                                <a:solidFill>
                                  <a:prstClr val="black"/>
                                </a:solidFill>
                                <a:latin typeface="Cambria Math" panose="02040503050406030204" pitchFamily="18" charset="0"/>
                              </a:rPr>
                              <m:t>−1</m:t>
                            </m:r>
                          </m:sub>
                        </m:sSub>
                      </m:oMath>
                    </m:oMathPara>
                  </a14:m>
                  <a:endParaRPr lang="he-IL" sz="1400" dirty="0">
                    <a:solidFill>
                      <a:prstClr val="black"/>
                    </a:solidFill>
                  </a:endParaRPr>
                </a:p>
              </p:txBody>
            </p:sp>
          </mc:Choice>
          <mc:Fallback xmlns="">
            <p:sp>
              <p:nvSpPr>
                <p:cNvPr id="7" name="TextBox 6">
                  <a:extLst>
                    <a:ext uri="{FF2B5EF4-FFF2-40B4-BE49-F238E27FC236}">
                      <a16:creationId xmlns:a16="http://schemas.microsoft.com/office/drawing/2014/main" id="{68570E42-25E8-5D4C-8CFE-1FB6B355790E}"/>
                    </a:ext>
                  </a:extLst>
                </p:cNvPr>
                <p:cNvSpPr txBox="1">
                  <a:spLocks noRot="1" noChangeAspect="1" noMove="1" noResize="1" noEditPoints="1" noAdjustHandles="1" noChangeArrowheads="1" noChangeShapeType="1" noTextEdit="1"/>
                </p:cNvSpPr>
                <p:nvPr/>
              </p:nvSpPr>
              <p:spPr>
                <a:xfrm>
                  <a:off x="3327178" y="1289472"/>
                  <a:ext cx="367280" cy="215444"/>
                </a:xfrm>
                <a:prstGeom prst="rect">
                  <a:avLst/>
                </a:prstGeom>
                <a:blipFill>
                  <a:blip r:embed="rId3"/>
                  <a:stretch>
                    <a:fillRect l="-3333" t="-16667" r="-33333"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E0B2F6-61DA-0945-A046-7F60D413F94A}"/>
                    </a:ext>
                  </a:extLst>
                </p:cNvPr>
                <p:cNvSpPr txBox="1"/>
                <p:nvPr/>
              </p:nvSpPr>
              <p:spPr>
                <a:xfrm>
                  <a:off x="6018982" y="1279140"/>
                  <a:ext cx="197362" cy="215444"/>
                </a:xfrm>
                <a:prstGeom prst="rect">
                  <a:avLst/>
                </a:prstGeom>
                <a:noFill/>
              </p:spPr>
              <p:txBody>
                <a:bodyPr wrap="none" lIns="0" tIns="0" rIns="0" bIns="0" rtlCol="1">
                  <a:spAutoFit/>
                </a:bodyPr>
                <a:lstStyle/>
                <a:p>
                  <a:pPr algn="l" rtl="0"/>
                  <a14:m>
                    <m:oMathPara xmlns:m="http://schemas.openxmlformats.org/officeDocument/2006/math">
                      <m:oMathParaPr>
                        <m:jc m:val="centerGroup"/>
                      </m:oMathParaPr>
                      <m:oMath xmlns:m="http://schemas.openxmlformats.org/officeDocument/2006/math">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𝑠</m:t>
                            </m:r>
                          </m:e>
                          <m:sub>
                            <m:r>
                              <a:rPr lang="en-US" sz="1400" i="1" smtClean="0">
                                <a:solidFill>
                                  <a:prstClr val="black"/>
                                </a:solidFill>
                                <a:latin typeface="Cambria Math" panose="02040503050406030204" pitchFamily="18" charset="0"/>
                              </a:rPr>
                              <m:t>𝑡</m:t>
                            </m:r>
                          </m:sub>
                        </m:sSub>
                      </m:oMath>
                    </m:oMathPara>
                  </a14:m>
                  <a:endParaRPr lang="he-IL" sz="1400" dirty="0">
                    <a:solidFill>
                      <a:prstClr val="black"/>
                    </a:solidFill>
                  </a:endParaRPr>
                </a:p>
              </p:txBody>
            </p:sp>
          </mc:Choice>
          <mc:Fallback xmlns="">
            <p:sp>
              <p:nvSpPr>
                <p:cNvPr id="8" name="TextBox 7">
                  <a:extLst>
                    <a:ext uri="{FF2B5EF4-FFF2-40B4-BE49-F238E27FC236}">
                      <a16:creationId xmlns:a16="http://schemas.microsoft.com/office/drawing/2014/main" id="{2EE0B2F6-61DA-0945-A046-7F60D413F94A}"/>
                    </a:ext>
                  </a:extLst>
                </p:cNvPr>
                <p:cNvSpPr txBox="1">
                  <a:spLocks noRot="1" noChangeAspect="1" noMove="1" noResize="1" noEditPoints="1" noAdjustHandles="1" noChangeArrowheads="1" noChangeShapeType="1" noTextEdit="1"/>
                </p:cNvSpPr>
                <p:nvPr/>
              </p:nvSpPr>
              <p:spPr>
                <a:xfrm>
                  <a:off x="6018982" y="1279140"/>
                  <a:ext cx="197362" cy="215444"/>
                </a:xfrm>
                <a:prstGeom prst="rect">
                  <a:avLst/>
                </a:prstGeom>
                <a:blipFill>
                  <a:blip r:embed="rId4"/>
                  <a:stretch>
                    <a:fillRect l="-12500" t="-22222" r="-62500" b="-4444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6161C97-C6F2-6841-B86B-0FF49467DC0E}"/>
                </a:ext>
              </a:extLst>
            </p:cNvPr>
            <p:cNvSpPr txBox="1"/>
            <p:nvPr/>
          </p:nvSpPr>
          <p:spPr>
            <a:xfrm>
              <a:off x="4493041" y="1432340"/>
              <a:ext cx="662361" cy="307777"/>
            </a:xfrm>
            <a:prstGeom prst="rect">
              <a:avLst/>
            </a:prstGeom>
            <a:noFill/>
          </p:spPr>
          <p:txBody>
            <a:bodyPr wrap="none" rtlCol="1">
              <a:spAutoFit/>
            </a:bodyPr>
            <a:lstStyle/>
            <a:p>
              <a:r>
                <a:rPr lang="en-US" sz="1400" dirty="0">
                  <a:solidFill>
                    <a:prstClr val="black"/>
                  </a:solidFill>
                </a:rPr>
                <a:t>LSTM</a:t>
              </a:r>
              <a:endParaRPr lang="he-IL" sz="1400" dirty="0">
                <a:solidFill>
                  <a:prstClr val="black"/>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291DAF-1096-4F4B-BC62-40436E38798E}"/>
                    </a:ext>
                  </a:extLst>
                </p:cNvPr>
                <p:cNvSpPr txBox="1"/>
                <p:nvPr/>
              </p:nvSpPr>
              <p:spPr>
                <a:xfrm>
                  <a:off x="3442230" y="1531391"/>
                  <a:ext cx="212815" cy="215444"/>
                </a:xfrm>
                <a:prstGeom prst="rect">
                  <a:avLst/>
                </a:prstGeom>
                <a:noFill/>
              </p:spPr>
              <p:txBody>
                <a:bodyPr wrap="none" lIns="0" tIns="0" rIns="0" bIns="0" rtlCol="1">
                  <a:spAutoFit/>
                </a:bodyPr>
                <a:lstStyle/>
                <a:p>
                  <a:pPr algn="l" rtl="0"/>
                  <a14:m>
                    <m:oMathPara xmlns:m="http://schemas.openxmlformats.org/officeDocument/2006/math">
                      <m:oMathParaPr>
                        <m:jc m:val="centerGroup"/>
                      </m:oMathParaPr>
                      <m:oMath xmlns:m="http://schemas.openxmlformats.org/officeDocument/2006/math">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𝑥</m:t>
                            </m:r>
                          </m:e>
                          <m:sub>
                            <m:r>
                              <a:rPr lang="en-US" sz="1400" i="1" smtClean="0">
                                <a:solidFill>
                                  <a:prstClr val="black"/>
                                </a:solidFill>
                                <a:latin typeface="Cambria Math" panose="02040503050406030204" pitchFamily="18" charset="0"/>
                              </a:rPr>
                              <m:t>𝑡</m:t>
                            </m:r>
                          </m:sub>
                        </m:sSub>
                      </m:oMath>
                    </m:oMathPara>
                  </a14:m>
                  <a:endParaRPr lang="he-IL" sz="1400" dirty="0">
                    <a:solidFill>
                      <a:prstClr val="black"/>
                    </a:solidFill>
                  </a:endParaRPr>
                </a:p>
              </p:txBody>
            </p:sp>
          </mc:Choice>
          <mc:Fallback xmlns="">
            <p:sp>
              <p:nvSpPr>
                <p:cNvPr id="10" name="TextBox 9">
                  <a:extLst>
                    <a:ext uri="{FF2B5EF4-FFF2-40B4-BE49-F238E27FC236}">
                      <a16:creationId xmlns:a16="http://schemas.microsoft.com/office/drawing/2014/main" id="{70291DAF-1096-4F4B-BC62-40436E38798E}"/>
                    </a:ext>
                  </a:extLst>
                </p:cNvPr>
                <p:cNvSpPr txBox="1">
                  <a:spLocks noRot="1" noChangeAspect="1" noMove="1" noResize="1" noEditPoints="1" noAdjustHandles="1" noChangeArrowheads="1" noChangeShapeType="1" noTextEdit="1"/>
                </p:cNvSpPr>
                <p:nvPr/>
              </p:nvSpPr>
              <p:spPr>
                <a:xfrm>
                  <a:off x="3442230" y="1531391"/>
                  <a:ext cx="212815" cy="215444"/>
                </a:xfrm>
                <a:prstGeom prst="rect">
                  <a:avLst/>
                </a:prstGeom>
                <a:blipFill>
                  <a:blip r:embed="rId5"/>
                  <a:stretch>
                    <a:fillRect l="-5556" t="-22222" r="-55556" b="-4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1F8462-52FB-5948-B22E-A2CAAAEA29A5}"/>
                    </a:ext>
                  </a:extLst>
                </p:cNvPr>
                <p:cNvSpPr txBox="1"/>
                <p:nvPr/>
              </p:nvSpPr>
              <p:spPr>
                <a:xfrm>
                  <a:off x="6018982" y="1574947"/>
                  <a:ext cx="213905" cy="215444"/>
                </a:xfrm>
                <a:prstGeom prst="rect">
                  <a:avLst/>
                </a:prstGeom>
                <a:noFill/>
              </p:spPr>
              <p:txBody>
                <a:bodyPr wrap="none" lIns="0" tIns="0" rIns="0" bIns="0" rtlCol="1">
                  <a:spAutoFit/>
                </a:bodyPr>
                <a:lstStyle/>
                <a:p>
                  <a:pPr algn="l" rtl="0"/>
                  <a14:m>
                    <m:oMathPara xmlns:m="http://schemas.openxmlformats.org/officeDocument/2006/math">
                      <m:oMathParaPr>
                        <m:jc m:val="centerGroup"/>
                      </m:oMathParaPr>
                      <m:oMath xmlns:m="http://schemas.openxmlformats.org/officeDocument/2006/math">
                        <m:sSub>
                          <m:sSubPr>
                            <m:ctrlPr>
                              <a:rPr lang="en-US" sz="1400" i="1" smtClean="0">
                                <a:solidFill>
                                  <a:prstClr val="black"/>
                                </a:solidFill>
                                <a:latin typeface="Cambria Math" panose="02040503050406030204" pitchFamily="18" charset="0"/>
                              </a:rPr>
                            </m:ctrlPr>
                          </m:sSubPr>
                          <m:e>
                            <m:r>
                              <a:rPr lang="en-US" sz="1400" i="1" smtClean="0">
                                <a:solidFill>
                                  <a:prstClr val="black"/>
                                </a:solidFill>
                                <a:latin typeface="Cambria Math" panose="02040503050406030204" pitchFamily="18" charset="0"/>
                              </a:rPr>
                              <m:t>𝑦</m:t>
                            </m:r>
                          </m:e>
                          <m:sub>
                            <m:r>
                              <a:rPr lang="en-US" sz="1400" i="1" smtClean="0">
                                <a:solidFill>
                                  <a:prstClr val="black"/>
                                </a:solidFill>
                                <a:latin typeface="Cambria Math" panose="02040503050406030204" pitchFamily="18" charset="0"/>
                              </a:rPr>
                              <m:t>𝑡</m:t>
                            </m:r>
                          </m:sub>
                        </m:sSub>
                      </m:oMath>
                    </m:oMathPara>
                  </a14:m>
                  <a:endParaRPr lang="he-IL" sz="1400" dirty="0">
                    <a:solidFill>
                      <a:prstClr val="black"/>
                    </a:solidFill>
                  </a:endParaRPr>
                </a:p>
              </p:txBody>
            </p:sp>
          </mc:Choice>
          <mc:Fallback xmlns="">
            <p:sp>
              <p:nvSpPr>
                <p:cNvPr id="11" name="TextBox 10">
                  <a:extLst>
                    <a:ext uri="{FF2B5EF4-FFF2-40B4-BE49-F238E27FC236}">
                      <a16:creationId xmlns:a16="http://schemas.microsoft.com/office/drawing/2014/main" id="{5A1F8462-52FB-5948-B22E-A2CAAAEA29A5}"/>
                    </a:ext>
                  </a:extLst>
                </p:cNvPr>
                <p:cNvSpPr txBox="1">
                  <a:spLocks noRot="1" noChangeAspect="1" noMove="1" noResize="1" noEditPoints="1" noAdjustHandles="1" noChangeArrowheads="1" noChangeShapeType="1" noTextEdit="1"/>
                </p:cNvSpPr>
                <p:nvPr/>
              </p:nvSpPr>
              <p:spPr>
                <a:xfrm>
                  <a:off x="6018982" y="1574947"/>
                  <a:ext cx="213905" cy="215444"/>
                </a:xfrm>
                <a:prstGeom prst="rect">
                  <a:avLst/>
                </a:prstGeom>
                <a:blipFill>
                  <a:blip r:embed="rId6"/>
                  <a:stretch>
                    <a:fillRect l="-16667" t="-22222" r="-55556" b="-44444"/>
                  </a:stretch>
                </a:blipFill>
              </p:spPr>
              <p:txBody>
                <a:bodyPr/>
                <a:lstStyle/>
                <a:p>
                  <a:r>
                    <a:rPr lang="en-US">
                      <a:noFill/>
                    </a:rPr>
                    <a:t> </a:t>
                  </a:r>
                </a:p>
              </p:txBody>
            </p:sp>
          </mc:Fallback>
        </mc:AlternateContent>
        <p:sp>
          <p:nvSpPr>
            <p:cNvPr id="14" name="Right Arrow 12">
              <a:extLst>
                <a:ext uri="{FF2B5EF4-FFF2-40B4-BE49-F238E27FC236}">
                  <a16:creationId xmlns:a16="http://schemas.microsoft.com/office/drawing/2014/main" id="{8CBBB669-DAF7-424A-9771-A7549531E7B3}"/>
                </a:ext>
              </a:extLst>
            </p:cNvPr>
            <p:cNvSpPr/>
            <p:nvPr/>
          </p:nvSpPr>
          <p:spPr>
            <a:xfrm>
              <a:off x="3756610" y="1586230"/>
              <a:ext cx="349874" cy="2246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a:solidFill>
                  <a:prstClr val="white"/>
                </a:solidFill>
              </a:endParaRPr>
            </a:p>
          </p:txBody>
        </p:sp>
        <p:sp>
          <p:nvSpPr>
            <p:cNvPr id="16" name="Right Arrow 12">
              <a:extLst>
                <a:ext uri="{FF2B5EF4-FFF2-40B4-BE49-F238E27FC236}">
                  <a16:creationId xmlns:a16="http://schemas.microsoft.com/office/drawing/2014/main" id="{A256C653-22F1-1040-B3D4-E1EB611356F1}"/>
                </a:ext>
              </a:extLst>
            </p:cNvPr>
            <p:cNvSpPr/>
            <p:nvPr/>
          </p:nvSpPr>
          <p:spPr>
            <a:xfrm>
              <a:off x="3753086" y="1317496"/>
              <a:ext cx="349874" cy="2246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a:solidFill>
                  <a:prstClr val="white"/>
                </a:solidFill>
              </a:endParaRPr>
            </a:p>
          </p:txBody>
        </p:sp>
        <p:sp>
          <p:nvSpPr>
            <p:cNvPr id="17" name="Right Arrow 12">
              <a:extLst>
                <a:ext uri="{FF2B5EF4-FFF2-40B4-BE49-F238E27FC236}">
                  <a16:creationId xmlns:a16="http://schemas.microsoft.com/office/drawing/2014/main" id="{B88C7335-DD01-F64A-A0C0-E452983DD6A2}"/>
                </a:ext>
              </a:extLst>
            </p:cNvPr>
            <p:cNvSpPr/>
            <p:nvPr/>
          </p:nvSpPr>
          <p:spPr>
            <a:xfrm>
              <a:off x="5612612" y="1313461"/>
              <a:ext cx="349874" cy="2246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a:solidFill>
                  <a:prstClr val="white"/>
                </a:solidFill>
              </a:endParaRPr>
            </a:p>
          </p:txBody>
        </p:sp>
        <p:sp>
          <p:nvSpPr>
            <p:cNvPr id="18" name="Right Arrow 12">
              <a:extLst>
                <a:ext uri="{FF2B5EF4-FFF2-40B4-BE49-F238E27FC236}">
                  <a16:creationId xmlns:a16="http://schemas.microsoft.com/office/drawing/2014/main" id="{C24D3EAF-4062-9448-9D42-9B60749A7EEC}"/>
                </a:ext>
              </a:extLst>
            </p:cNvPr>
            <p:cNvSpPr/>
            <p:nvPr/>
          </p:nvSpPr>
          <p:spPr>
            <a:xfrm>
              <a:off x="5612612" y="1582192"/>
              <a:ext cx="349874" cy="224679"/>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00">
                <a:solidFill>
                  <a:prstClr val="white"/>
                </a:solidFill>
              </a:endParaRPr>
            </a:p>
          </p:txBody>
        </p:sp>
      </p:grpSp>
    </p:spTree>
    <p:extLst>
      <p:ext uri="{BB962C8B-B14F-4D97-AF65-F5344CB8AC3E}">
        <p14:creationId xmlns:p14="http://schemas.microsoft.com/office/powerpoint/2010/main" val="3791632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LSTM </a:t>
            </a:r>
            <a:endParaRPr lang="en-US" sz="2400" dirty="0"/>
          </a:p>
        </p:txBody>
      </p:sp>
      <p:pic>
        <p:nvPicPr>
          <p:cNvPr id="6" name="Content Placeholder 3">
            <a:extLst>
              <a:ext uri="{FF2B5EF4-FFF2-40B4-BE49-F238E27FC236}">
                <a16:creationId xmlns:a16="http://schemas.microsoft.com/office/drawing/2014/main" id="{90DD853E-2A36-D644-82F0-22ABC7253014}"/>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860158" y="726517"/>
            <a:ext cx="4550735" cy="140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A4101F6-1567-8648-82CB-AA63A70F6C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8893" y="2019821"/>
            <a:ext cx="4731730" cy="1461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BCAA36B-83D4-1C4A-9558-4FFAC41AC4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8893" y="3329464"/>
            <a:ext cx="5116791" cy="158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41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3F68A-ED52-4700-9B4E-8B014A061B1C}"/>
              </a:ext>
            </a:extLst>
          </p:cNvPr>
          <p:cNvSpPr>
            <a:spLocks noGrp="1"/>
          </p:cNvSpPr>
          <p:nvPr>
            <p:ph type="title"/>
          </p:nvPr>
        </p:nvSpPr>
        <p:spPr/>
        <p:txBody>
          <a:bodyPr/>
          <a:lstStyle/>
          <a:p>
            <a:r>
              <a:rPr lang="en-CA" dirty="0"/>
              <a:t>Time series </a:t>
            </a:r>
          </a:p>
        </p:txBody>
      </p:sp>
      <p:sp>
        <p:nvSpPr>
          <p:cNvPr id="3" name="Content Placeholder 2">
            <a:extLst>
              <a:ext uri="{FF2B5EF4-FFF2-40B4-BE49-F238E27FC236}">
                <a16:creationId xmlns:a16="http://schemas.microsoft.com/office/drawing/2014/main" id="{4B5C1C72-8B84-40DE-8DB8-D413EDC25DE2}"/>
              </a:ext>
            </a:extLst>
          </p:cNvPr>
          <p:cNvSpPr>
            <a:spLocks noGrp="1"/>
          </p:cNvSpPr>
          <p:nvPr>
            <p:ph idx="1"/>
          </p:nvPr>
        </p:nvSpPr>
        <p:spPr/>
        <p:txBody>
          <a:bodyPr/>
          <a:lstStyle/>
          <a:p>
            <a:r>
              <a:rPr lang="en-US" dirty="0"/>
              <a:t>Time series model is about the idea that past behavior and patterns can be used to predict future behavior.</a:t>
            </a:r>
          </a:p>
          <a:p>
            <a:r>
              <a:rPr lang="en-US" dirty="0"/>
              <a:t>Time step may be of a series of any length, for example: seconds, hours, days, years etc. </a:t>
            </a:r>
          </a:p>
          <a:p>
            <a:r>
              <a:rPr lang="en-US" dirty="0"/>
              <a:t>A recurrent neural network deals with sequence problems because their connections form a directed cycle.</a:t>
            </a:r>
            <a:endParaRPr lang="en-CA" dirty="0"/>
          </a:p>
        </p:txBody>
      </p:sp>
    </p:spTree>
    <p:extLst>
      <p:ext uri="{BB962C8B-B14F-4D97-AF65-F5344CB8AC3E}">
        <p14:creationId xmlns:p14="http://schemas.microsoft.com/office/powerpoint/2010/main" val="1523307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LSTM vs. GRU</a:t>
            </a:r>
            <a:endParaRPr lang="en-US" sz="2400" dirty="0"/>
          </a:p>
        </p:txBody>
      </p:sp>
      <p:pic>
        <p:nvPicPr>
          <p:cNvPr id="6" name="Picture 5">
            <a:extLst>
              <a:ext uri="{FF2B5EF4-FFF2-40B4-BE49-F238E27FC236}">
                <a16:creationId xmlns:a16="http://schemas.microsoft.com/office/drawing/2014/main" id="{DFE06F8B-4092-8741-9FC0-656EF278F6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0603" r="34074"/>
          <a:stretch>
            <a:fillRect/>
          </a:stretch>
        </p:blipFill>
        <p:spPr bwMode="auto">
          <a:xfrm>
            <a:off x="2217705" y="988004"/>
            <a:ext cx="2056583" cy="1850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a:extLst>
              <a:ext uri="{FF2B5EF4-FFF2-40B4-BE49-F238E27FC236}">
                <a16:creationId xmlns:a16="http://schemas.microsoft.com/office/drawing/2014/main" id="{5567C4AF-B9B6-1C4F-A114-279A7F4F41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13802" y="1102323"/>
            <a:ext cx="2513201" cy="1646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16">
            <a:extLst>
              <a:ext uri="{FF2B5EF4-FFF2-40B4-BE49-F238E27FC236}">
                <a16:creationId xmlns:a16="http://schemas.microsoft.com/office/drawing/2014/main" id="{997C534D-30F6-BE40-AC40-350FBBBF90C4}"/>
              </a:ext>
            </a:extLst>
          </p:cNvPr>
          <p:cNvGrpSpPr>
            <a:grpSpLocks/>
          </p:cNvGrpSpPr>
          <p:nvPr/>
        </p:nvGrpSpPr>
        <p:grpSpPr bwMode="auto">
          <a:xfrm>
            <a:off x="2062716" y="2892056"/>
            <a:ext cx="3051086" cy="1807535"/>
            <a:chOff x="4192887" y="3589214"/>
            <a:chExt cx="4529636" cy="2670039"/>
          </a:xfrm>
        </p:grpSpPr>
        <p:pic>
          <p:nvPicPr>
            <p:cNvPr id="9" name="Picture 17">
              <a:extLst>
                <a:ext uri="{FF2B5EF4-FFF2-40B4-BE49-F238E27FC236}">
                  <a16:creationId xmlns:a16="http://schemas.microsoft.com/office/drawing/2014/main" id="{4FB5156F-47BA-924E-9C13-472252BCE1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383" t="44937" b="39697"/>
            <a:stretch>
              <a:fillRect/>
            </a:stretch>
          </p:blipFill>
          <p:spPr bwMode="auto">
            <a:xfrm>
              <a:off x="4240481" y="3589214"/>
              <a:ext cx="4482042" cy="456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a:extLst>
                <a:ext uri="{FF2B5EF4-FFF2-40B4-BE49-F238E27FC236}">
                  <a16:creationId xmlns:a16="http://schemas.microsoft.com/office/drawing/2014/main" id="{A9A5A0A9-342B-954D-82C5-03E5F21023F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53178" t="37508" b="26779"/>
            <a:stretch>
              <a:fillRect/>
            </a:stretch>
          </p:blipFill>
          <p:spPr bwMode="auto">
            <a:xfrm>
              <a:off x="4281314" y="4054618"/>
              <a:ext cx="3906772" cy="92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a:extLst>
                <a:ext uri="{FF2B5EF4-FFF2-40B4-BE49-F238E27FC236}">
                  <a16:creationId xmlns:a16="http://schemas.microsoft.com/office/drawing/2014/main" id="{5C3FB0A1-C897-CC4C-A029-6D9EF86709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52469" t="43356" b="36810"/>
            <a:stretch>
              <a:fillRect/>
            </a:stretch>
          </p:blipFill>
          <p:spPr bwMode="auto">
            <a:xfrm>
              <a:off x="4192887" y="4807332"/>
              <a:ext cx="3965929" cy="51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a:extLst>
                <a:ext uri="{FF2B5EF4-FFF2-40B4-BE49-F238E27FC236}">
                  <a16:creationId xmlns:a16="http://schemas.microsoft.com/office/drawing/2014/main" id="{37F87C7D-172D-9C48-9931-19690EFBB64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53217" t="36441" b="27570"/>
            <a:stretch>
              <a:fillRect/>
            </a:stretch>
          </p:blipFill>
          <p:spPr bwMode="auto">
            <a:xfrm>
              <a:off x="4228559" y="5331381"/>
              <a:ext cx="3903505" cy="92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21">
            <a:extLst>
              <a:ext uri="{FF2B5EF4-FFF2-40B4-BE49-F238E27FC236}">
                <a16:creationId xmlns:a16="http://schemas.microsoft.com/office/drawing/2014/main" id="{31BDDC29-0FB9-4840-8CB6-577F93B8CB1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l="45547"/>
          <a:stretch>
            <a:fillRect/>
          </a:stretch>
        </p:blipFill>
        <p:spPr bwMode="auto">
          <a:xfrm>
            <a:off x="5141306" y="2787490"/>
            <a:ext cx="2994949" cy="170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89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LSTM vs GRU</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marL="0" indent="0">
              <a:buNone/>
            </a:pPr>
            <a:r>
              <a:rPr lang="en-CA" sz="1400" dirty="0"/>
              <a:t>There are few differences between LSTM and GRU</a:t>
            </a:r>
          </a:p>
          <a:p>
            <a:pPr marL="0" indent="0">
              <a:buNone/>
            </a:pPr>
            <a:endParaRPr lang="en-CA" sz="1400" dirty="0"/>
          </a:p>
          <a:p>
            <a:r>
              <a:rPr lang="en-CA" sz="1400" dirty="0"/>
              <a:t>GRU has 2 gates: update gate z and reset gate 𝑟; LSTM has 3: input 𝑖, forget 𝑓, and output 𝑜</a:t>
            </a:r>
          </a:p>
          <a:p>
            <a:r>
              <a:rPr lang="en-CA" sz="1400" dirty="0"/>
              <a:t>LSTM maintains an internal memory state c, while GRU doesn’t</a:t>
            </a:r>
          </a:p>
          <a:p>
            <a:r>
              <a:rPr lang="en-CA" sz="1400" dirty="0"/>
              <a:t>LSTM applies a nonlinearity (sigmoid) before the output gate, GRU doesn’t</a:t>
            </a:r>
          </a:p>
          <a:p>
            <a:pPr marL="0" indent="0">
              <a:buNone/>
            </a:pPr>
            <a:endParaRPr lang="en-CA" sz="1400" dirty="0"/>
          </a:p>
          <a:p>
            <a:pPr marL="0" indent="0">
              <a:buNone/>
            </a:pPr>
            <a:r>
              <a:rPr lang="en-CA" sz="1400" dirty="0">
                <a:solidFill>
                  <a:srgbClr val="FF0000"/>
                </a:solidFill>
              </a:rPr>
              <a:t>The performances are comparable in many tasks, according to Chung et al. </a:t>
            </a:r>
          </a:p>
          <a:p>
            <a:pPr marL="0" indent="0">
              <a:buNone/>
            </a:pPr>
            <a:endParaRPr lang="en-CA" dirty="0"/>
          </a:p>
        </p:txBody>
      </p:sp>
    </p:spTree>
    <p:extLst>
      <p:ext uri="{BB962C8B-B14F-4D97-AF65-F5344CB8AC3E}">
        <p14:creationId xmlns:p14="http://schemas.microsoft.com/office/powerpoint/2010/main" val="982516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Normalization in Time series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fontAlgn="base"/>
            <a:r>
              <a:rPr lang="en-CA" sz="1400" dirty="0"/>
              <a:t>Batch Normalization can not be used a recurrent neural network, as the statistics are computed per batch, this does not consider the recurrent part of the network. Weights are shared in an RNN, and the activation response for each "recurrent loop" might have completely different statistical properties.</a:t>
            </a:r>
          </a:p>
          <a:p>
            <a:pPr fontAlgn="base"/>
            <a:endParaRPr lang="en-CA" sz="1400" dirty="0"/>
          </a:p>
          <a:p>
            <a:r>
              <a:rPr lang="en-CA" sz="1400" dirty="0"/>
              <a:t>Layer normalization is very common in time series neural network.</a:t>
            </a:r>
            <a:endParaRPr lang="en-US" sz="1400" dirty="0"/>
          </a:p>
        </p:txBody>
      </p:sp>
    </p:spTree>
    <p:extLst>
      <p:ext uri="{BB962C8B-B14F-4D97-AF65-F5344CB8AC3E}">
        <p14:creationId xmlns:p14="http://schemas.microsoft.com/office/powerpoint/2010/main" val="663520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LSTM combined with CNN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marL="0" indent="0">
              <a:buNone/>
            </a:pPr>
            <a:r>
              <a:rPr lang="en-CA" sz="1400" dirty="0"/>
              <a:t>Sequence output (e.g. image captioning takes an image and outputs a sentence of words).</a:t>
            </a:r>
          </a:p>
          <a:p>
            <a:pPr>
              <a:buFont typeface="+mj-lt"/>
              <a:buAutoNum type="arabicPeriod"/>
            </a:pPr>
            <a:r>
              <a:rPr lang="en-CA" sz="1400" dirty="0"/>
              <a:t>The first stage is the vision understanding part, which learns a mapping between an image and semantic attributes through CNN. </a:t>
            </a:r>
          </a:p>
          <a:p>
            <a:pPr>
              <a:buFont typeface="+mj-lt"/>
              <a:buAutoNum type="arabicPeriod"/>
            </a:pPr>
            <a:r>
              <a:rPr lang="en-CA" sz="1400" dirty="0"/>
              <a:t>The second stage is the language generation part, which learns a mapping from input attributes vector (red arrow) to a sequence of words through LSTM. In the end-to-end baseline mode, CNN features are input to the LSTM directly (blue dash arrow), without the attributes detector. </a:t>
            </a:r>
          </a:p>
          <a:p>
            <a:pPr>
              <a:buFont typeface="+mj-lt"/>
              <a:buAutoNum type="arabicPeriod"/>
            </a:pPr>
            <a:endParaRPr lang="en-CA" dirty="0"/>
          </a:p>
        </p:txBody>
      </p:sp>
      <p:pic>
        <p:nvPicPr>
          <p:cNvPr id="5" name="Picture 4">
            <a:extLst>
              <a:ext uri="{FF2B5EF4-FFF2-40B4-BE49-F238E27FC236}">
                <a16:creationId xmlns:a16="http://schemas.microsoft.com/office/drawing/2014/main" id="{3F965628-6285-FF44-B59F-3D23F6FF24D6}"/>
              </a:ext>
            </a:extLst>
          </p:cNvPr>
          <p:cNvPicPr>
            <a:picLocks noChangeAspect="1"/>
          </p:cNvPicPr>
          <p:nvPr/>
        </p:nvPicPr>
        <p:blipFill>
          <a:blip r:embed="rId2"/>
          <a:stretch>
            <a:fillRect/>
          </a:stretch>
        </p:blipFill>
        <p:spPr>
          <a:xfrm>
            <a:off x="2424222" y="3147028"/>
            <a:ext cx="5996763" cy="1672038"/>
          </a:xfrm>
          <a:prstGeom prst="rect">
            <a:avLst/>
          </a:prstGeom>
        </p:spPr>
      </p:pic>
    </p:spTree>
    <p:extLst>
      <p:ext uri="{BB962C8B-B14F-4D97-AF65-F5344CB8AC3E}">
        <p14:creationId xmlns:p14="http://schemas.microsoft.com/office/powerpoint/2010/main" val="373463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pPr>
              <a:buFont typeface="+mj-lt"/>
              <a:buAutoNum type="arabicPeriod"/>
            </a:pPr>
            <a:r>
              <a:rPr lang="en-US" dirty="0"/>
              <a:t>Deep neural networks and multimodal neural language model are used to learn both image and text jointly in a multimodal space. </a:t>
            </a:r>
          </a:p>
          <a:p>
            <a:pPr>
              <a:buFont typeface="+mj-lt"/>
              <a:buAutoNum type="arabicPeriod"/>
            </a:pPr>
            <a:endParaRPr lang="en-US" dirty="0"/>
          </a:p>
          <a:p>
            <a:pPr>
              <a:buFont typeface="+mj-lt"/>
              <a:buAutoNum type="arabicPeriod"/>
            </a:pPr>
            <a:r>
              <a:rPr lang="en-US" dirty="0"/>
              <a:t>The language generation part generates captions using the information from Step 1</a:t>
            </a:r>
            <a:endParaRPr lang="en-CA" dirty="0"/>
          </a:p>
        </p:txBody>
      </p:sp>
      <p:sp>
        <p:nvSpPr>
          <p:cNvPr id="6" name="Rectangle 5">
            <a:extLst>
              <a:ext uri="{FF2B5EF4-FFF2-40B4-BE49-F238E27FC236}">
                <a16:creationId xmlns:a16="http://schemas.microsoft.com/office/drawing/2014/main" id="{8A9472BC-0E95-234F-8A35-B55D0A69FED6}"/>
              </a:ext>
            </a:extLst>
          </p:cNvPr>
          <p:cNvSpPr/>
          <p:nvPr/>
        </p:nvSpPr>
        <p:spPr>
          <a:xfrm>
            <a:off x="2081799" y="3286045"/>
            <a:ext cx="749455" cy="771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Input Image</a:t>
            </a:r>
          </a:p>
        </p:txBody>
      </p:sp>
      <p:sp>
        <p:nvSpPr>
          <p:cNvPr id="7" name="Rectangle 6">
            <a:extLst>
              <a:ext uri="{FF2B5EF4-FFF2-40B4-BE49-F238E27FC236}">
                <a16:creationId xmlns:a16="http://schemas.microsoft.com/office/drawing/2014/main" id="{1931E20C-FF5B-DC49-A018-7FAA6E49B362}"/>
              </a:ext>
            </a:extLst>
          </p:cNvPr>
          <p:cNvSpPr/>
          <p:nvPr/>
        </p:nvSpPr>
        <p:spPr>
          <a:xfrm>
            <a:off x="3196013" y="2574225"/>
            <a:ext cx="1074205" cy="21947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400" dirty="0"/>
          </a:p>
        </p:txBody>
      </p:sp>
      <p:sp>
        <p:nvSpPr>
          <p:cNvPr id="8" name="Rectangle 7">
            <a:extLst>
              <a:ext uri="{FF2B5EF4-FFF2-40B4-BE49-F238E27FC236}">
                <a16:creationId xmlns:a16="http://schemas.microsoft.com/office/drawing/2014/main" id="{0AE6013D-17C9-6644-A3B6-BE537BE186EF}"/>
              </a:ext>
            </a:extLst>
          </p:cNvPr>
          <p:cNvSpPr/>
          <p:nvPr/>
        </p:nvSpPr>
        <p:spPr>
          <a:xfrm>
            <a:off x="3224565" y="2590956"/>
            <a:ext cx="1045654" cy="771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Image Encoder</a:t>
            </a:r>
          </a:p>
        </p:txBody>
      </p:sp>
      <p:sp>
        <p:nvSpPr>
          <p:cNvPr id="9" name="Rectangle 8">
            <a:extLst>
              <a:ext uri="{FF2B5EF4-FFF2-40B4-BE49-F238E27FC236}">
                <a16:creationId xmlns:a16="http://schemas.microsoft.com/office/drawing/2014/main" id="{1035895A-7535-4D44-99DE-4841060B7404}"/>
              </a:ext>
            </a:extLst>
          </p:cNvPr>
          <p:cNvSpPr/>
          <p:nvPr/>
        </p:nvSpPr>
        <p:spPr>
          <a:xfrm>
            <a:off x="3224565" y="3978354"/>
            <a:ext cx="1045654" cy="771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Language Encoder</a:t>
            </a:r>
          </a:p>
        </p:txBody>
      </p:sp>
      <p:sp>
        <p:nvSpPr>
          <p:cNvPr id="10" name="Rectangle 9">
            <a:extLst>
              <a:ext uri="{FF2B5EF4-FFF2-40B4-BE49-F238E27FC236}">
                <a16:creationId xmlns:a16="http://schemas.microsoft.com/office/drawing/2014/main" id="{8A6BD418-7326-0F44-AEF2-0A232AE9F55C}"/>
              </a:ext>
            </a:extLst>
          </p:cNvPr>
          <p:cNvSpPr/>
          <p:nvPr/>
        </p:nvSpPr>
        <p:spPr>
          <a:xfrm>
            <a:off x="4615448" y="3298125"/>
            <a:ext cx="1081777" cy="771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Multimodal space</a:t>
            </a:r>
          </a:p>
        </p:txBody>
      </p:sp>
      <p:sp>
        <p:nvSpPr>
          <p:cNvPr id="11" name="Rectangle 10">
            <a:extLst>
              <a:ext uri="{FF2B5EF4-FFF2-40B4-BE49-F238E27FC236}">
                <a16:creationId xmlns:a16="http://schemas.microsoft.com/office/drawing/2014/main" id="{760534FD-E6EE-EF46-B886-264D627705F7}"/>
              </a:ext>
            </a:extLst>
          </p:cNvPr>
          <p:cNvSpPr/>
          <p:nvPr/>
        </p:nvSpPr>
        <p:spPr>
          <a:xfrm>
            <a:off x="6090535" y="3298125"/>
            <a:ext cx="1046242" cy="771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Language decoder</a:t>
            </a:r>
          </a:p>
        </p:txBody>
      </p:sp>
      <p:sp>
        <p:nvSpPr>
          <p:cNvPr id="12" name="Rectangle 11">
            <a:extLst>
              <a:ext uri="{FF2B5EF4-FFF2-40B4-BE49-F238E27FC236}">
                <a16:creationId xmlns:a16="http://schemas.microsoft.com/office/drawing/2014/main" id="{7A0373BA-8062-A545-BEF3-243659216AA1}"/>
              </a:ext>
            </a:extLst>
          </p:cNvPr>
          <p:cNvSpPr/>
          <p:nvPr/>
        </p:nvSpPr>
        <p:spPr>
          <a:xfrm>
            <a:off x="7393078" y="3298125"/>
            <a:ext cx="1027907" cy="771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Generated capture</a:t>
            </a:r>
          </a:p>
        </p:txBody>
      </p:sp>
      <p:cxnSp>
        <p:nvCxnSpPr>
          <p:cNvPr id="14" name="Straight Arrow Connector 13">
            <a:extLst>
              <a:ext uri="{FF2B5EF4-FFF2-40B4-BE49-F238E27FC236}">
                <a16:creationId xmlns:a16="http://schemas.microsoft.com/office/drawing/2014/main" id="{85179FB5-9782-7E49-9019-EAF8D83EDA8D}"/>
              </a:ext>
            </a:extLst>
          </p:cNvPr>
          <p:cNvCxnSpPr>
            <a:cxnSpLocks/>
            <a:stCxn id="6" idx="3"/>
            <a:endCxn id="7" idx="1"/>
          </p:cNvCxnSpPr>
          <p:nvPr/>
        </p:nvCxnSpPr>
        <p:spPr>
          <a:xfrm>
            <a:off x="2831254" y="3671615"/>
            <a:ext cx="3647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9AF4BC-987D-C84D-9E50-93A05C63A9BF}"/>
              </a:ext>
            </a:extLst>
          </p:cNvPr>
          <p:cNvCxnSpPr>
            <a:cxnSpLocks/>
            <a:stCxn id="9" idx="3"/>
          </p:cNvCxnSpPr>
          <p:nvPr/>
        </p:nvCxnSpPr>
        <p:spPr>
          <a:xfrm flipV="1">
            <a:off x="4270219" y="3864054"/>
            <a:ext cx="381000" cy="49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F416668-B098-064B-AD36-2DFCB35276E6}"/>
              </a:ext>
            </a:extLst>
          </p:cNvPr>
          <p:cNvCxnSpPr>
            <a:cxnSpLocks/>
            <a:stCxn id="8" idx="3"/>
          </p:cNvCxnSpPr>
          <p:nvPr/>
        </p:nvCxnSpPr>
        <p:spPr>
          <a:xfrm>
            <a:off x="4270219" y="2976526"/>
            <a:ext cx="333375" cy="452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7F3D73-DCC0-FA41-8B8E-5543A871F6AB}"/>
              </a:ext>
            </a:extLst>
          </p:cNvPr>
          <p:cNvCxnSpPr>
            <a:cxnSpLocks/>
            <a:stCxn id="10" idx="3"/>
            <a:endCxn id="11" idx="1"/>
          </p:cNvCxnSpPr>
          <p:nvPr/>
        </p:nvCxnSpPr>
        <p:spPr>
          <a:xfrm>
            <a:off x="5697225" y="3683695"/>
            <a:ext cx="393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FA05C2-F94A-A94F-8234-B30ACBC14B02}"/>
              </a:ext>
            </a:extLst>
          </p:cNvPr>
          <p:cNvCxnSpPr>
            <a:cxnSpLocks/>
            <a:stCxn id="11" idx="3"/>
            <a:endCxn id="12" idx="1"/>
          </p:cNvCxnSpPr>
          <p:nvPr/>
        </p:nvCxnSpPr>
        <p:spPr>
          <a:xfrm>
            <a:off x="7136777" y="3683695"/>
            <a:ext cx="256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3715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0CF7-BBF2-4D85-A28D-91F721092894}"/>
              </a:ext>
            </a:extLst>
          </p:cNvPr>
          <p:cNvSpPr>
            <a:spLocks noGrp="1"/>
          </p:cNvSpPr>
          <p:nvPr>
            <p:ph type="title"/>
          </p:nvPr>
        </p:nvSpPr>
        <p:spPr/>
        <p:txBody>
          <a:bodyPr/>
          <a:lstStyle/>
          <a:p>
            <a:r>
              <a:rPr lang="en-CA" dirty="0"/>
              <a:t>Time series components</a:t>
            </a:r>
          </a:p>
        </p:txBody>
      </p:sp>
      <p:sp>
        <p:nvSpPr>
          <p:cNvPr id="3" name="Content Placeholder 2">
            <a:extLst>
              <a:ext uri="{FF2B5EF4-FFF2-40B4-BE49-F238E27FC236}">
                <a16:creationId xmlns:a16="http://schemas.microsoft.com/office/drawing/2014/main" id="{180631E8-A7D0-4649-B7A5-EA0D51B10646}"/>
              </a:ext>
            </a:extLst>
          </p:cNvPr>
          <p:cNvSpPr>
            <a:spLocks noGrp="1"/>
          </p:cNvSpPr>
          <p:nvPr>
            <p:ph idx="1"/>
          </p:nvPr>
        </p:nvSpPr>
        <p:spPr/>
        <p:txBody>
          <a:bodyPr/>
          <a:lstStyle/>
          <a:p>
            <a:r>
              <a:rPr lang="en-CA" sz="1350" dirty="0"/>
              <a:t>Trend: </a:t>
            </a:r>
            <a:r>
              <a:rPr lang="en-US" sz="1200" dirty="0"/>
              <a:t>A trend exists when a series increases, decreases, or remains at a constant level with respect to time. Therefore, the time is taken as a feature.</a:t>
            </a:r>
          </a:p>
          <a:p>
            <a:pPr lvl="1"/>
            <a:endParaRPr lang="en-US" sz="1200" dirty="0"/>
          </a:p>
          <a:p>
            <a:pPr lvl="1"/>
            <a:endParaRPr lang="en-US" sz="1200" dirty="0"/>
          </a:p>
          <a:p>
            <a:pPr lvl="1"/>
            <a:endParaRPr lang="en-US" sz="1200" dirty="0"/>
          </a:p>
          <a:p>
            <a:pPr lvl="1"/>
            <a:endParaRPr lang="en-US" sz="1200" dirty="0"/>
          </a:p>
          <a:p>
            <a:pPr lvl="1"/>
            <a:endParaRPr lang="en-US" sz="1200" dirty="0"/>
          </a:p>
          <a:p>
            <a:r>
              <a:rPr lang="en-US" sz="1350" dirty="0"/>
              <a:t>Seasonality: </a:t>
            </a:r>
            <a:r>
              <a:rPr lang="en-US" sz="1200" dirty="0"/>
              <a:t> This refers to the property of a time series that displays periodical patterns that repeats at a constant frequency (m).</a:t>
            </a:r>
          </a:p>
          <a:p>
            <a:endParaRPr lang="en-US" sz="1200" dirty="0"/>
          </a:p>
          <a:p>
            <a:endParaRPr lang="en-US" sz="1200" dirty="0"/>
          </a:p>
          <a:p>
            <a:endParaRPr lang="en-US" sz="1200" dirty="0"/>
          </a:p>
          <a:p>
            <a:endParaRPr lang="en-US" sz="1200" dirty="0"/>
          </a:p>
          <a:p>
            <a:endParaRPr lang="en-US" sz="1200" dirty="0"/>
          </a:p>
          <a:p>
            <a:r>
              <a:rPr lang="en-US" sz="1200" dirty="0"/>
              <a:t>Cycles: Cycles are seasons that do not occur at a fixed rate. </a:t>
            </a:r>
            <a:endParaRPr lang="en-CA" sz="1200" dirty="0"/>
          </a:p>
        </p:txBody>
      </p:sp>
      <p:pic>
        <p:nvPicPr>
          <p:cNvPr id="3074" name="Picture 2" descr="trend_increasing">
            <a:extLst>
              <a:ext uri="{FF2B5EF4-FFF2-40B4-BE49-F238E27FC236}">
                <a16:creationId xmlns:a16="http://schemas.microsoft.com/office/drawing/2014/main" id="{6E40A2BC-F9BC-4904-A9A7-F82A4EE071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2857" y="1657350"/>
            <a:ext cx="1885950" cy="11184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rend_decreasing">
            <a:extLst>
              <a:ext uri="{FF2B5EF4-FFF2-40B4-BE49-F238E27FC236}">
                <a16:creationId xmlns:a16="http://schemas.microsoft.com/office/drawing/2014/main" id="{874C0057-DA64-4573-B6AC-446A30DB53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1657350"/>
            <a:ext cx="1885950" cy="111847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rend_none">
            <a:extLst>
              <a:ext uri="{FF2B5EF4-FFF2-40B4-BE49-F238E27FC236}">
                <a16:creationId xmlns:a16="http://schemas.microsoft.com/office/drawing/2014/main" id="{261AB427-EFF8-4CDA-B0C8-6A0CCD72B7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4450" y="1685567"/>
            <a:ext cx="1790789" cy="106203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asonal">
            <a:extLst>
              <a:ext uri="{FF2B5EF4-FFF2-40B4-BE49-F238E27FC236}">
                <a16:creationId xmlns:a16="http://schemas.microsoft.com/office/drawing/2014/main" id="{2C9D9E0E-D1B0-4111-8B01-B3F9D6D904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8918" y="3111877"/>
            <a:ext cx="1885949" cy="111847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ynx">
            <a:extLst>
              <a:ext uri="{FF2B5EF4-FFF2-40B4-BE49-F238E27FC236}">
                <a16:creationId xmlns:a16="http://schemas.microsoft.com/office/drawing/2014/main" id="{7876254F-90E3-4757-9783-3C1CCDA5A6E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9400" y="3717368"/>
            <a:ext cx="2057400" cy="122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88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Limitations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lnSpcReduction="10000"/>
          </a:bodyPr>
          <a:lstStyle/>
          <a:p>
            <a:r>
              <a:rPr lang="en-US" sz="1400" dirty="0"/>
              <a:t>Limitation of Vanilla Neural Networks (and Convolutional Networks) </a:t>
            </a:r>
          </a:p>
          <a:p>
            <a:pPr lvl="1"/>
            <a:r>
              <a:rPr lang="en-US" sz="1400" dirty="0"/>
              <a:t>Their API is too constrained: they accept a fixed-sized vector as input (e.g. an image) and produce a fixed-sized vector as output (e.g. probabilities of different classes). </a:t>
            </a:r>
          </a:p>
          <a:p>
            <a:pPr lvl="1"/>
            <a:r>
              <a:rPr lang="en-US" sz="1400" dirty="0"/>
              <a:t>These models perform this mapping using a fixed amount of computational steps (e.g. the number of layers in the model). </a:t>
            </a:r>
          </a:p>
          <a:p>
            <a:pPr lvl="1"/>
            <a:r>
              <a:rPr lang="en-US" sz="1400" dirty="0"/>
              <a:t>They do not care on the sequence of the input data and as result the eventual pattern on the sequence of data.</a:t>
            </a:r>
          </a:p>
          <a:p>
            <a:pPr marL="0" indent="0">
              <a:buNone/>
            </a:pPr>
            <a:endParaRPr lang="en-US" sz="1400" dirty="0"/>
          </a:p>
          <a:p>
            <a:r>
              <a:rPr lang="en-US" sz="1400" dirty="0"/>
              <a:t>RNN is a class of neural networks that deals the sequential data (introduced in late 80’s).</a:t>
            </a:r>
          </a:p>
          <a:p>
            <a:pPr lvl="1"/>
            <a:r>
              <a:rPr lang="en-US" sz="1400" dirty="0"/>
              <a:t>Deep neural networks provide learning via depth in layers.</a:t>
            </a:r>
          </a:p>
          <a:p>
            <a:pPr lvl="1"/>
            <a:r>
              <a:rPr lang="en-US" sz="1400" dirty="0"/>
              <a:t>RNNs are going deep in time. they share weights and biases across time steps.</a:t>
            </a:r>
          </a:p>
          <a:p>
            <a:pPr lvl="2"/>
            <a:r>
              <a:rPr lang="en-US" sz="1400" dirty="0"/>
              <a:t>The birds are flying in the …</a:t>
            </a:r>
          </a:p>
          <a:p>
            <a:endParaRPr lang="en-US" sz="1400" dirty="0"/>
          </a:p>
        </p:txBody>
      </p:sp>
    </p:spTree>
    <p:extLst>
      <p:ext uri="{BB962C8B-B14F-4D97-AF65-F5344CB8AC3E}">
        <p14:creationId xmlns:p14="http://schemas.microsoft.com/office/powerpoint/2010/main" val="314199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 — RNN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sz="1400" dirty="0"/>
              <a:t>Traditional neural networks assume that all inputs are independent of each other. </a:t>
            </a:r>
          </a:p>
          <a:p>
            <a:pPr marL="0" indent="0">
              <a:buNone/>
            </a:pPr>
            <a:endParaRPr lang="en-US" sz="1400" dirty="0"/>
          </a:p>
          <a:p>
            <a:r>
              <a:rPr lang="en-US" sz="1400" dirty="0"/>
              <a:t>Their input and outputs are also fixed dimensions </a:t>
            </a:r>
          </a:p>
          <a:p>
            <a:pPr marL="0" indent="0">
              <a:buNone/>
            </a:pPr>
            <a:endParaRPr lang="en-US" sz="1400" dirty="0"/>
          </a:p>
          <a:p>
            <a:r>
              <a:rPr lang="en-US" sz="1400" dirty="0"/>
              <a:t>RNN is a class of neural networks that deals the sequential data (introduced in late 80’s).</a:t>
            </a:r>
          </a:p>
          <a:p>
            <a:pPr lvl="1"/>
            <a:r>
              <a:rPr lang="en-CA" sz="1400" dirty="0"/>
              <a:t>Time series (stock price, sales)</a:t>
            </a:r>
          </a:p>
          <a:p>
            <a:pPr lvl="1"/>
            <a:r>
              <a:rPr lang="en-CA" sz="1400" dirty="0"/>
              <a:t>Natural language</a:t>
            </a:r>
          </a:p>
          <a:p>
            <a:pPr lvl="1"/>
            <a:r>
              <a:rPr lang="en-CA" sz="1400" dirty="0"/>
              <a:t>Sound, music and audio information</a:t>
            </a:r>
          </a:p>
          <a:p>
            <a:pPr lvl="1"/>
            <a:r>
              <a:rPr lang="en-CA" sz="1400" dirty="0"/>
              <a:t>Car trajectory</a:t>
            </a:r>
          </a:p>
          <a:p>
            <a:pPr marL="0" indent="0">
              <a:buNone/>
            </a:pPr>
            <a:endParaRPr lang="en-US" dirty="0"/>
          </a:p>
        </p:txBody>
      </p:sp>
    </p:spTree>
    <p:extLst>
      <p:ext uri="{BB962C8B-B14F-4D97-AF65-F5344CB8AC3E}">
        <p14:creationId xmlns:p14="http://schemas.microsoft.com/office/powerpoint/2010/main" val="280388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 — RNN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sz="1400" dirty="0"/>
              <a:t>DNNs are deep in layers. RNNs are deep in time (in addition), Shared weights and biases across time steps.</a:t>
            </a:r>
          </a:p>
          <a:p>
            <a:pPr lvl="1"/>
            <a:r>
              <a:rPr lang="en-US" sz="1400" dirty="0"/>
              <a:t>The birds are flying in the …</a:t>
            </a:r>
          </a:p>
          <a:p>
            <a:pPr marL="457200" lvl="1" indent="0">
              <a:buNone/>
            </a:pPr>
            <a:endParaRPr lang="en-CA" sz="1400" dirty="0"/>
          </a:p>
          <a:p>
            <a:r>
              <a:rPr lang="en-CA" sz="1400" dirty="0"/>
              <a:t>Use case: </a:t>
            </a:r>
          </a:p>
          <a:p>
            <a:pPr lvl="1"/>
            <a:r>
              <a:rPr lang="en-US" sz="1400" dirty="0"/>
              <a:t>speech recognition </a:t>
            </a:r>
          </a:p>
          <a:p>
            <a:pPr lvl="1"/>
            <a:r>
              <a:rPr lang="en-US" sz="1400" dirty="0"/>
              <a:t>language modeling</a:t>
            </a:r>
          </a:p>
          <a:p>
            <a:pPr lvl="1"/>
            <a:r>
              <a:rPr lang="en-US" sz="1400" dirty="0"/>
              <a:t>machine translation</a:t>
            </a:r>
          </a:p>
          <a:p>
            <a:pPr lvl="1"/>
            <a:r>
              <a:rPr lang="en-US" sz="1400" dirty="0"/>
              <a:t>sentiment analysis</a:t>
            </a:r>
          </a:p>
          <a:p>
            <a:pPr lvl="1"/>
            <a:r>
              <a:rPr lang="en-US" sz="1400" dirty="0"/>
              <a:t>image captioning,…</a:t>
            </a:r>
            <a:endParaRPr lang="en-CA" sz="1400" dirty="0"/>
          </a:p>
          <a:p>
            <a:pPr marL="0" indent="0">
              <a:buNone/>
            </a:pPr>
            <a:endParaRPr lang="en-US" dirty="0"/>
          </a:p>
        </p:txBody>
      </p:sp>
    </p:spTree>
    <p:extLst>
      <p:ext uri="{BB962C8B-B14F-4D97-AF65-F5344CB8AC3E}">
        <p14:creationId xmlns:p14="http://schemas.microsoft.com/office/powerpoint/2010/main" val="1391280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 — RNN</a:t>
            </a:r>
            <a:endParaRPr lang="en-US" sz="24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a:bodyPr>
              <a:lstStyle/>
              <a:p>
                <a:r>
                  <a:rPr lang="en-US" sz="1400" dirty="0"/>
                  <a:t>RNN cells incorporate the time dependence by having a hidden state (memory), that holds the essence of what has been seen so far. </a:t>
                </a:r>
              </a:p>
              <a:p>
                <a:r>
                  <a:rPr lang="en-US" sz="1400" dirty="0"/>
                  <a:t>The value of the hidden state at any point in time is a function of the value of the hidden state at the previous time step and the value of the input at the current time step, that is:</a:t>
                </a:r>
                <a:endParaRPr lang="en-US" sz="1400" baseline="-25000" dirty="0"/>
              </a:p>
              <a:p>
                <a:pPr marL="0" indent="0">
                  <a:buNone/>
                </a:pPr>
                <a:endParaRPr lang="en-US" sz="1400" dirty="0"/>
              </a:p>
              <a:p>
                <a:pPr marL="0" indent="0">
                  <a:buNone/>
                </a:pPr>
                <a:endParaRPr lang="en-US" dirty="0"/>
              </a:p>
              <a:p>
                <a:pPr marL="0" indent="0">
                  <a:buNone/>
                </a:pPr>
                <a:r>
                  <a:rPr lang="en-US" sz="1400" dirty="0"/>
                  <a:t>Where:</a:t>
                </a:r>
              </a:p>
              <a:p>
                <a:pPr marL="0" indent="0" algn="just">
                  <a:buNone/>
                </a:pPr>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𝜙</m:t>
                    </m:r>
                  </m:oMath>
                </a14:m>
                <a:r>
                  <a:rPr lang="en-US" sz="1400" dirty="0"/>
                  <a:t> is activation function</a:t>
                </a:r>
              </a:p>
              <a:p>
                <a:pPr marL="0" indent="0" algn="just">
                  <a:buNone/>
                </a:pPr>
                <a:r>
                  <a:rPr lang="en-US" sz="1400" dirty="0">
                    <a:ea typeface="Cambria Math" panose="02040503050406030204" pitchFamily="18" charset="0"/>
                  </a:rPr>
                  <a:t>    </a:t>
                </a:r>
                <a14:m>
                  <m:oMath xmlns:m="http://schemas.openxmlformats.org/officeDocument/2006/math">
                    <m:r>
                      <a:rPr lang="en-US" sz="1400" i="1">
                        <a:latin typeface="Cambria Math" panose="02040503050406030204" pitchFamily="18" charset="0"/>
                        <a:ea typeface="Cambria Math" panose="02040503050406030204" pitchFamily="18" charset="0"/>
                      </a:rPr>
                      <m:t>𝑥</m:t>
                    </m:r>
                    <m:r>
                      <a:rPr lang="en-CA" sz="1400" i="1" baseline="-25000">
                        <a:latin typeface="Cambria Math" panose="02040503050406030204" pitchFamily="18" charset="0"/>
                      </a:rPr>
                      <m:t>𝑡</m:t>
                    </m:r>
                  </m:oMath>
                </a14:m>
                <a:r>
                  <a:rPr lang="en-US" sz="1400" dirty="0"/>
                  <a:t> is input</a:t>
                </a:r>
              </a:p>
              <a:p>
                <a:pPr marL="0" indent="0" algn="just">
                  <a:buNone/>
                </a:pPr>
                <a:r>
                  <a:rPr lang="en-US" sz="1400" dirty="0">
                    <a:ea typeface="Cambria Math" panose="02040503050406030204" pitchFamily="18" charset="0"/>
                  </a:rPr>
                  <a:t>    h</a:t>
                </a:r>
                <a14:m>
                  <m:oMath xmlns:m="http://schemas.openxmlformats.org/officeDocument/2006/math">
                    <m:r>
                      <a:rPr lang="en-CA" sz="1400" i="1" baseline="-25000">
                        <a:latin typeface="Cambria Math" panose="02040503050406030204" pitchFamily="18" charset="0"/>
                      </a:rPr>
                      <m:t>𝑡</m:t>
                    </m:r>
                  </m:oMath>
                </a14:m>
                <a:r>
                  <a:rPr lang="en-US" sz="1400" dirty="0"/>
                  <a:t> and h</a:t>
                </a:r>
                <a14:m>
                  <m:oMath xmlns:m="http://schemas.openxmlformats.org/officeDocument/2006/math">
                    <m:r>
                      <a:rPr lang="en-CA" sz="1400" i="1" baseline="-25000">
                        <a:latin typeface="Cambria Math" panose="02040503050406030204" pitchFamily="18" charset="0"/>
                      </a:rPr>
                      <m:t>𝑡</m:t>
                    </m:r>
                    <m:r>
                      <a:rPr lang="en-US" sz="1400" b="0" i="1" baseline="-25000" smtClean="0">
                        <a:latin typeface="Cambria Math" panose="02040503050406030204" pitchFamily="18" charset="0"/>
                      </a:rPr>
                      <m:t>−</m:t>
                    </m:r>
                    <m:r>
                      <a:rPr lang="en-US" sz="1400" b="0" i="1" baseline="-25000" smtClean="0">
                        <a:latin typeface="Cambria Math" panose="02040503050406030204" pitchFamily="18" charset="0"/>
                      </a:rPr>
                      <m:t>1</m:t>
                    </m:r>
                  </m:oMath>
                </a14:m>
                <a:r>
                  <a:rPr lang="en-US" sz="1400" dirty="0"/>
                  <a:t> are the current and </a:t>
                </a:r>
              </a:p>
              <a:p>
                <a:pPr marL="0" indent="0" algn="just">
                  <a:buNone/>
                </a:pPr>
                <a:r>
                  <a:rPr lang="en-US" sz="1400" dirty="0"/>
                  <a:t>    previous states.</a:t>
                </a:r>
              </a:p>
            </p:txBody>
          </p:sp>
        </mc:Choice>
        <mc:Fallback xmlns="">
          <p:sp>
            <p:nvSpPr>
              <p:cNvPr id="4" name="Content Placeholder 3">
                <a:extLst>
                  <a:ext uri="{FF2B5EF4-FFF2-40B4-BE49-F238E27FC236}">
                    <a16:creationId xmlns:a16="http://schemas.microsoft.com/office/drawing/2014/main" id="{BDC51FA6-BEC8-224F-80D8-E138107EEFCA}"/>
                  </a:ext>
                </a:extLst>
              </p:cNvPr>
              <p:cNvSpPr>
                <a:spLocks noGrp="1" noRot="1" noChangeAspect="1" noMove="1" noResize="1" noEditPoints="1" noAdjustHandles="1" noChangeArrowheads="1" noChangeShapeType="1" noTextEdit="1"/>
              </p:cNvSpPr>
              <p:nvPr>
                <p:ph idx="1"/>
              </p:nvPr>
            </p:nvSpPr>
            <p:spPr>
              <a:blipFill>
                <a:blip r:embed="rId3"/>
                <a:stretch>
                  <a:fillRect l="-182" t="-3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5429909-AD90-C94C-925E-6010EEFF2454}"/>
                  </a:ext>
                </a:extLst>
              </p:cNvPr>
              <p:cNvSpPr/>
              <p:nvPr/>
            </p:nvSpPr>
            <p:spPr>
              <a:xfrm>
                <a:off x="2103340" y="2534403"/>
                <a:ext cx="2834109" cy="362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CA" i="1" baseline="-25000">
                          <a:latin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𝑈𝑥𝑡</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𝑊</m:t>
                      </m:r>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𝑡</m:t>
                      </m:r>
                      <m:r>
                        <a:rPr lang="en-US" b="0" i="1" baseline="-25000" smtClean="0">
                          <a:latin typeface="Cambria Math" panose="02040503050406030204" pitchFamily="18" charset="0"/>
                          <a:ea typeface="Cambria Math" panose="02040503050406030204" pitchFamily="18" charset="0"/>
                        </a:rPr>
                        <m:t>−</m:t>
                      </m:r>
                      <m:r>
                        <a:rPr lang="en-US" b="0" i="1" baseline="-25000" smtClean="0">
                          <a:latin typeface="Cambria Math" panose="02040503050406030204" pitchFamily="18" charset="0"/>
                          <a:ea typeface="Cambria Math" panose="02040503050406030204" pitchFamily="18" charset="0"/>
                        </a:rPr>
                        <m:t>1</m:t>
                      </m:r>
                      <m:r>
                        <a:rPr lang="en-US" b="0" i="1" baseline="-25000" smtClean="0">
                          <a:latin typeface="Cambria Math" panose="02040503050406030204" pitchFamily="18" charset="0"/>
                          <a:ea typeface="Cambria Math" panose="02040503050406030204" pitchFamily="18" charset="0"/>
                        </a:rPr>
                        <m:t>)</m:t>
                      </m:r>
                    </m:oMath>
                  </m:oMathPara>
                </a14:m>
                <a:endParaRPr lang="en-US" baseline="-25000" dirty="0"/>
              </a:p>
            </p:txBody>
          </p:sp>
        </mc:Choice>
        <mc:Fallback xmlns="">
          <p:sp>
            <p:nvSpPr>
              <p:cNvPr id="8" name="Rectangle 7">
                <a:extLst>
                  <a:ext uri="{FF2B5EF4-FFF2-40B4-BE49-F238E27FC236}">
                    <a16:creationId xmlns:a16="http://schemas.microsoft.com/office/drawing/2014/main" id="{55429909-AD90-C94C-925E-6010EEFF2454}"/>
                  </a:ext>
                </a:extLst>
              </p:cNvPr>
              <p:cNvSpPr>
                <a:spLocks noRot="1" noChangeAspect="1" noMove="1" noResize="1" noEditPoints="1" noAdjustHandles="1" noChangeArrowheads="1" noChangeShapeType="1" noTextEdit="1"/>
              </p:cNvSpPr>
              <p:nvPr/>
            </p:nvSpPr>
            <p:spPr>
              <a:xfrm>
                <a:off x="2103340" y="2534403"/>
                <a:ext cx="2834109" cy="362984"/>
              </a:xfrm>
              <a:prstGeom prst="rect">
                <a:avLst/>
              </a:prstGeom>
              <a:blipFill>
                <a:blip r:embed="rId4"/>
                <a:stretch>
                  <a:fillRect b="-137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D938449-CE68-FD44-830D-D336D4C541F8}"/>
              </a:ext>
            </a:extLst>
          </p:cNvPr>
          <p:cNvPicPr>
            <a:picLocks noChangeAspect="1"/>
          </p:cNvPicPr>
          <p:nvPr/>
        </p:nvPicPr>
        <p:blipFill>
          <a:blip r:embed="rId5"/>
          <a:stretch>
            <a:fillRect/>
          </a:stretch>
        </p:blipFill>
        <p:spPr>
          <a:xfrm>
            <a:off x="5201920" y="2534403"/>
            <a:ext cx="3255787" cy="1562681"/>
          </a:xfrm>
          <a:prstGeom prst="rect">
            <a:avLst/>
          </a:prstGeom>
        </p:spPr>
      </p:pic>
    </p:spTree>
    <p:extLst>
      <p:ext uri="{BB962C8B-B14F-4D97-AF65-F5344CB8AC3E}">
        <p14:creationId xmlns:p14="http://schemas.microsoft.com/office/powerpoint/2010/main" val="3636273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Recurrent Neural Networks</a:t>
            </a:r>
            <a:endParaRPr lang="en-US" sz="2400" dirty="0"/>
          </a:p>
        </p:txBody>
      </p:sp>
      <p:pic>
        <p:nvPicPr>
          <p:cNvPr id="6" name="Content Placeholder 3">
            <a:extLst>
              <a:ext uri="{FF2B5EF4-FFF2-40B4-BE49-F238E27FC236}">
                <a16:creationId xmlns:a16="http://schemas.microsoft.com/office/drawing/2014/main" id="{C1061BB2-A3C4-FC45-83EC-83AA833EDE41}"/>
              </a:ext>
            </a:extLst>
          </p:cNvPr>
          <p:cNvPicPr>
            <a:picLocks noGrp="1" noChangeAspect="1"/>
          </p:cNvPicPr>
          <p:nvPr>
            <p:ph idx="1"/>
          </p:nvPr>
        </p:nvPicPr>
        <p:blipFill>
          <a:blip r:embed="rId2"/>
          <a:stretch>
            <a:fillRect/>
          </a:stretch>
        </p:blipFill>
        <p:spPr>
          <a:xfrm>
            <a:off x="2115879" y="1433625"/>
            <a:ext cx="6475228" cy="2038670"/>
          </a:xfrm>
          <a:prstGeom prst="rect">
            <a:avLst/>
          </a:prstGeom>
        </p:spPr>
      </p:pic>
      <p:grpSp>
        <p:nvGrpSpPr>
          <p:cNvPr id="12" name="Group 11">
            <a:extLst>
              <a:ext uri="{FF2B5EF4-FFF2-40B4-BE49-F238E27FC236}">
                <a16:creationId xmlns:a16="http://schemas.microsoft.com/office/drawing/2014/main" id="{21C2405A-DC79-2A4E-9BDE-E5B4EB143CA6}"/>
              </a:ext>
            </a:extLst>
          </p:cNvPr>
          <p:cNvGrpSpPr/>
          <p:nvPr/>
        </p:nvGrpSpPr>
        <p:grpSpPr>
          <a:xfrm>
            <a:off x="2236383" y="3519523"/>
            <a:ext cx="6450417" cy="646331"/>
            <a:chOff x="2236383" y="3519523"/>
            <a:chExt cx="6450417" cy="646331"/>
          </a:xfrm>
        </p:grpSpPr>
        <p:sp>
          <p:nvSpPr>
            <p:cNvPr id="7" name="Rectangle 6">
              <a:extLst>
                <a:ext uri="{FF2B5EF4-FFF2-40B4-BE49-F238E27FC236}">
                  <a16:creationId xmlns:a16="http://schemas.microsoft.com/office/drawing/2014/main" id="{FBE70E8B-1473-4940-BA73-FE51967B9A4D}"/>
                </a:ext>
              </a:extLst>
            </p:cNvPr>
            <p:cNvSpPr/>
            <p:nvPr/>
          </p:nvSpPr>
          <p:spPr>
            <a:xfrm>
              <a:off x="2236383" y="3519523"/>
              <a:ext cx="990599" cy="646331"/>
            </a:xfrm>
            <a:prstGeom prst="rect">
              <a:avLst/>
            </a:prstGeom>
          </p:spPr>
          <p:txBody>
            <a:bodyPr wrap="square">
              <a:spAutoFit/>
            </a:bodyPr>
            <a:lstStyle/>
            <a:p>
              <a:r>
                <a:rPr lang="en-CA" sz="1200" dirty="0"/>
                <a:t>Vanilla Neural Networks</a:t>
              </a:r>
            </a:p>
          </p:txBody>
        </p:sp>
        <p:sp>
          <p:nvSpPr>
            <p:cNvPr id="8" name="Rectangle 7">
              <a:extLst>
                <a:ext uri="{FF2B5EF4-FFF2-40B4-BE49-F238E27FC236}">
                  <a16:creationId xmlns:a16="http://schemas.microsoft.com/office/drawing/2014/main" id="{E3968CBD-FC77-BD48-B528-825E5A292155}"/>
                </a:ext>
              </a:extLst>
            </p:cNvPr>
            <p:cNvSpPr/>
            <p:nvPr/>
          </p:nvSpPr>
          <p:spPr>
            <a:xfrm>
              <a:off x="3312046" y="3533349"/>
              <a:ext cx="990599" cy="461665"/>
            </a:xfrm>
            <a:prstGeom prst="rect">
              <a:avLst/>
            </a:prstGeom>
          </p:spPr>
          <p:txBody>
            <a:bodyPr wrap="square">
              <a:spAutoFit/>
            </a:bodyPr>
            <a:lstStyle/>
            <a:p>
              <a:r>
                <a:rPr lang="en-CA" sz="1200" dirty="0"/>
                <a:t>Image Captioning</a:t>
              </a:r>
            </a:p>
          </p:txBody>
        </p:sp>
        <p:sp>
          <p:nvSpPr>
            <p:cNvPr id="9" name="Rectangle 8">
              <a:extLst>
                <a:ext uri="{FF2B5EF4-FFF2-40B4-BE49-F238E27FC236}">
                  <a16:creationId xmlns:a16="http://schemas.microsoft.com/office/drawing/2014/main" id="{DB2716DA-7E6C-1C47-9A1C-B0C0BC829372}"/>
                </a:ext>
              </a:extLst>
            </p:cNvPr>
            <p:cNvSpPr/>
            <p:nvPr/>
          </p:nvSpPr>
          <p:spPr>
            <a:xfrm>
              <a:off x="4470991" y="3533349"/>
              <a:ext cx="1143000" cy="461665"/>
            </a:xfrm>
            <a:prstGeom prst="rect">
              <a:avLst/>
            </a:prstGeom>
          </p:spPr>
          <p:txBody>
            <a:bodyPr wrap="square">
              <a:spAutoFit/>
            </a:bodyPr>
            <a:lstStyle/>
            <a:p>
              <a:r>
                <a:rPr lang="en-CA" sz="1200" dirty="0"/>
                <a:t>Sentiment classification</a:t>
              </a:r>
            </a:p>
          </p:txBody>
        </p:sp>
        <p:sp>
          <p:nvSpPr>
            <p:cNvPr id="10" name="Rectangle 9">
              <a:extLst>
                <a:ext uri="{FF2B5EF4-FFF2-40B4-BE49-F238E27FC236}">
                  <a16:creationId xmlns:a16="http://schemas.microsoft.com/office/drawing/2014/main" id="{30408008-3AEF-4E41-99D1-F739408B4B26}"/>
                </a:ext>
              </a:extLst>
            </p:cNvPr>
            <p:cNvSpPr/>
            <p:nvPr/>
          </p:nvSpPr>
          <p:spPr>
            <a:xfrm>
              <a:off x="5961315" y="3526793"/>
              <a:ext cx="971106" cy="461665"/>
            </a:xfrm>
            <a:prstGeom prst="rect">
              <a:avLst/>
            </a:prstGeom>
          </p:spPr>
          <p:txBody>
            <a:bodyPr wrap="square">
              <a:spAutoFit/>
            </a:bodyPr>
            <a:lstStyle/>
            <a:p>
              <a:r>
                <a:rPr lang="en-CA" sz="1200" dirty="0"/>
                <a:t>Machine Translation</a:t>
              </a:r>
            </a:p>
          </p:txBody>
        </p:sp>
        <p:sp>
          <p:nvSpPr>
            <p:cNvPr id="11" name="Rectangle 10">
              <a:extLst>
                <a:ext uri="{FF2B5EF4-FFF2-40B4-BE49-F238E27FC236}">
                  <a16:creationId xmlns:a16="http://schemas.microsoft.com/office/drawing/2014/main" id="{FAB18412-0748-7542-BB27-61799F2E8ED0}"/>
                </a:ext>
              </a:extLst>
            </p:cNvPr>
            <p:cNvSpPr/>
            <p:nvPr/>
          </p:nvSpPr>
          <p:spPr>
            <a:xfrm>
              <a:off x="7710377" y="3519523"/>
              <a:ext cx="976423" cy="461665"/>
            </a:xfrm>
            <a:prstGeom prst="rect">
              <a:avLst/>
            </a:prstGeom>
          </p:spPr>
          <p:txBody>
            <a:bodyPr wrap="square">
              <a:spAutoFit/>
            </a:bodyPr>
            <a:lstStyle/>
            <a:p>
              <a:r>
                <a:rPr lang="en-CA" sz="1200" dirty="0"/>
                <a:t>Video processing</a:t>
              </a:r>
            </a:p>
          </p:txBody>
        </p:sp>
      </p:grpSp>
    </p:spTree>
    <p:extLst>
      <p:ext uri="{BB962C8B-B14F-4D97-AF65-F5344CB8AC3E}">
        <p14:creationId xmlns:p14="http://schemas.microsoft.com/office/powerpoint/2010/main" val="606975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47854</TotalTime>
  <Words>2360</Words>
  <Application>Microsoft Office PowerPoint</Application>
  <PresentationFormat>On-screen Show (16:9)</PresentationFormat>
  <Paragraphs>250</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Cambria Math</vt:lpstr>
      <vt:lpstr>CMU Bright SemiBold</vt:lpstr>
      <vt:lpstr>Office Theme</vt:lpstr>
      <vt:lpstr>Deep Learning</vt:lpstr>
      <vt:lpstr>Objectives</vt:lpstr>
      <vt:lpstr>Time series </vt:lpstr>
      <vt:lpstr>Time series components</vt:lpstr>
      <vt:lpstr>Limitations</vt:lpstr>
      <vt:lpstr>Recurrent Neural Network — RNN</vt:lpstr>
      <vt:lpstr>Recurrent Neural Network — RNN</vt:lpstr>
      <vt:lpstr>Recurrent Neural Network — RNN</vt:lpstr>
      <vt:lpstr>Recurrent Neural Networks</vt:lpstr>
      <vt:lpstr>Recurrent Neural Networks</vt:lpstr>
      <vt:lpstr>Recurrent Neural Networks</vt:lpstr>
      <vt:lpstr>Recurrent Neural Networks</vt:lpstr>
      <vt:lpstr>RNN limits</vt:lpstr>
      <vt:lpstr>LSTM</vt:lpstr>
      <vt:lpstr>LSTM-Use Selectivity to control</vt:lpstr>
      <vt:lpstr>LSTM</vt:lpstr>
      <vt:lpstr>LSTM(prototype)- Gates as a mechanism for selectivity</vt:lpstr>
      <vt:lpstr>LSTM (prototype)-  Gates as a mechanism for selectivity</vt:lpstr>
      <vt:lpstr>LSTM (prototype)- Glue Gates together </vt:lpstr>
      <vt:lpstr>Normalized prototype</vt:lpstr>
      <vt:lpstr>GRU</vt:lpstr>
      <vt:lpstr>GRU</vt:lpstr>
      <vt:lpstr>Pseudo LSTM-soft boundaries</vt:lpstr>
      <vt:lpstr>Pseudo LSTM-hard boundaries</vt:lpstr>
      <vt:lpstr>LSTM</vt:lpstr>
      <vt:lpstr>Activation functions for Time series LSTM</vt:lpstr>
      <vt:lpstr>Activation functions Tanh vs sigmoid</vt:lpstr>
      <vt:lpstr>Long Short-Term Memory (LSTM)</vt:lpstr>
      <vt:lpstr>LSTM </vt:lpstr>
      <vt:lpstr>LSTM vs. GRU</vt:lpstr>
      <vt:lpstr>LSTM vs GRU</vt:lpstr>
      <vt:lpstr>Normalization in Time series</vt:lpstr>
      <vt:lpstr>LSTM combined with CNN</vt:lpstr>
      <vt:lpstr>Recurrent Neural Networks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Nick Goupinets</cp:lastModifiedBy>
  <cp:revision>433</cp:revision>
  <dcterms:created xsi:type="dcterms:W3CDTF">2010-04-12T23:12:02Z</dcterms:created>
  <dcterms:modified xsi:type="dcterms:W3CDTF">2020-04-07T23:58:55Z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